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0" r:id="rId2"/>
    <p:sldId id="543" r:id="rId3"/>
    <p:sldId id="517" r:id="rId4"/>
    <p:sldId id="549" r:id="rId5"/>
    <p:sldId id="548" r:id="rId6"/>
    <p:sldId id="552" r:id="rId7"/>
    <p:sldId id="534" r:id="rId8"/>
    <p:sldId id="553" r:id="rId9"/>
    <p:sldId id="533" r:id="rId10"/>
    <p:sldId id="570" r:id="rId11"/>
    <p:sldId id="550" r:id="rId12"/>
    <p:sldId id="551" r:id="rId13"/>
    <p:sldId id="535" r:id="rId14"/>
    <p:sldId id="522" r:id="rId15"/>
    <p:sldId id="561" r:id="rId16"/>
    <p:sldId id="565" r:id="rId17"/>
    <p:sldId id="566" r:id="rId18"/>
    <p:sldId id="560" r:id="rId19"/>
    <p:sldId id="556" r:id="rId20"/>
    <p:sldId id="562" r:id="rId21"/>
    <p:sldId id="575" r:id="rId22"/>
    <p:sldId id="563" r:id="rId23"/>
    <p:sldId id="568" r:id="rId24"/>
    <p:sldId id="572" r:id="rId25"/>
    <p:sldId id="554" r:id="rId26"/>
    <p:sldId id="557" r:id="rId27"/>
    <p:sldId id="564" r:id="rId28"/>
    <p:sldId id="569" r:id="rId29"/>
    <p:sldId id="573" r:id="rId30"/>
    <p:sldId id="545" r:id="rId31"/>
    <p:sldId id="567" r:id="rId32"/>
    <p:sldId id="577" r:id="rId33"/>
    <p:sldId id="578" r:id="rId34"/>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7DC837"/>
    <a:srgbClr val="69717A"/>
    <a:srgbClr val="666666"/>
    <a:srgbClr val="808000"/>
    <a:srgbClr val="333300"/>
    <a:srgbClr val="0066CC"/>
    <a:srgbClr val="800000"/>
    <a:srgbClr val="CC99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8" autoAdjust="0"/>
    <p:restoredTop sz="80469" autoAdjust="0"/>
  </p:normalViewPr>
  <p:slideViewPr>
    <p:cSldViewPr>
      <p:cViewPr varScale="1">
        <p:scale>
          <a:sx n="67" d="100"/>
          <a:sy n="67" d="100"/>
        </p:scale>
        <p:origin x="994" y="53"/>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57" tIns="45781" rIns="91557" bIns="45781" rtlCol="0"/>
          <a:lstStyle>
            <a:lvl1pPr algn="l">
              <a:defRPr sz="1200"/>
            </a:lvl1pPr>
          </a:lstStyle>
          <a:p>
            <a:endParaRPr lang="en-US"/>
          </a:p>
        </p:txBody>
      </p:sp>
      <p:sp>
        <p:nvSpPr>
          <p:cNvPr id="3" name="Date Placeholder 2"/>
          <p:cNvSpPr>
            <a:spLocks noGrp="1"/>
          </p:cNvSpPr>
          <p:nvPr>
            <p:ph type="dt" idx="1"/>
          </p:nvPr>
        </p:nvSpPr>
        <p:spPr>
          <a:xfrm>
            <a:off x="3977533" y="0"/>
            <a:ext cx="3043979" cy="465773"/>
          </a:xfrm>
          <a:prstGeom prst="rect">
            <a:avLst/>
          </a:prstGeom>
        </p:spPr>
        <p:txBody>
          <a:bodyPr vert="horz" lIns="91557" tIns="45781" rIns="91557" bIns="45781" rtlCol="0"/>
          <a:lstStyle>
            <a:lvl1pPr algn="r">
              <a:defRPr sz="1200"/>
            </a:lvl1pPr>
          </a:lstStyle>
          <a:p>
            <a:fld id="{26A965E1-E48B-4DEA-A021-5741DACF7E5B}" type="datetimeFigureOut">
              <a:rPr lang="en-US" smtClean="0"/>
              <a:t>5/5/2020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557" tIns="45781" rIns="91557" bIns="45781" rtlCol="0" anchor="ctr"/>
          <a:lstStyle/>
          <a:p>
            <a:endParaRPr lang="en-US"/>
          </a:p>
        </p:txBody>
      </p:sp>
      <p:sp>
        <p:nvSpPr>
          <p:cNvPr id="5" name="Notes Placeholder 4"/>
          <p:cNvSpPr>
            <a:spLocks noGrp="1"/>
          </p:cNvSpPr>
          <p:nvPr>
            <p:ph type="body" sz="quarter" idx="3"/>
          </p:nvPr>
        </p:nvSpPr>
        <p:spPr>
          <a:xfrm>
            <a:off x="702946" y="4422461"/>
            <a:ext cx="5617208" cy="4188778"/>
          </a:xfrm>
          <a:prstGeom prst="rect">
            <a:avLst/>
          </a:prstGeom>
        </p:spPr>
        <p:txBody>
          <a:bodyPr vert="horz" lIns="91557" tIns="45781" rIns="91557" bIns="45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1740"/>
            <a:ext cx="3043979" cy="465773"/>
          </a:xfrm>
          <a:prstGeom prst="rect">
            <a:avLst/>
          </a:prstGeom>
        </p:spPr>
        <p:txBody>
          <a:bodyPr vert="horz" lIns="91557" tIns="45781" rIns="91557" bIns="45781"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40"/>
            <a:ext cx="3043979" cy="465773"/>
          </a:xfrm>
          <a:prstGeom prst="rect">
            <a:avLst/>
          </a:prstGeom>
        </p:spPr>
        <p:txBody>
          <a:bodyPr vert="horz" lIns="91557" tIns="45781" rIns="91557" bIns="45781" rtlCol="0" anchor="b"/>
          <a:lstStyle>
            <a:lvl1pPr algn="r">
              <a:defRPr sz="1200"/>
            </a:lvl1pPr>
          </a:lstStyle>
          <a:p>
            <a:fld id="{03B5FC57-61D2-4594-BCD9-4BE60446557A}" type="slidenum">
              <a:rPr lang="en-US" smtClean="0"/>
              <a:t>‹#›</a:t>
            </a:fld>
            <a:endParaRPr lang="en-US"/>
          </a:p>
        </p:txBody>
      </p:sp>
    </p:spTree>
    <p:extLst>
      <p:ext uri="{BB962C8B-B14F-4D97-AF65-F5344CB8AC3E}">
        <p14:creationId xmlns:p14="http://schemas.microsoft.com/office/powerpoint/2010/main" val="79873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a:t>
            </a:fld>
            <a:endParaRPr lang="en-US"/>
          </a:p>
        </p:txBody>
      </p:sp>
    </p:spTree>
    <p:extLst>
      <p:ext uri="{BB962C8B-B14F-4D97-AF65-F5344CB8AC3E}">
        <p14:creationId xmlns:p14="http://schemas.microsoft.com/office/powerpoint/2010/main" val="266076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a:t>
            </a:fld>
            <a:endParaRPr lang="en-US"/>
          </a:p>
        </p:txBody>
      </p:sp>
    </p:spTree>
    <p:extLst>
      <p:ext uri="{BB962C8B-B14F-4D97-AF65-F5344CB8AC3E}">
        <p14:creationId xmlns:p14="http://schemas.microsoft.com/office/powerpoint/2010/main" val="72754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4</a:t>
            </a:fld>
            <a:endParaRPr lang="en-US"/>
          </a:p>
        </p:txBody>
      </p:sp>
    </p:spTree>
    <p:extLst>
      <p:ext uri="{BB962C8B-B14F-4D97-AF65-F5344CB8AC3E}">
        <p14:creationId xmlns:p14="http://schemas.microsoft.com/office/powerpoint/2010/main" val="306771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23</a:t>
            </a:fld>
            <a:endParaRPr lang="en-US"/>
          </a:p>
        </p:txBody>
      </p:sp>
    </p:spTree>
    <p:extLst>
      <p:ext uri="{BB962C8B-B14F-4D97-AF65-F5344CB8AC3E}">
        <p14:creationId xmlns:p14="http://schemas.microsoft.com/office/powerpoint/2010/main" val="360992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B5FC57-61D2-4594-BCD9-4BE60446557A}" type="slidenum">
              <a:rPr lang="en-US" smtClean="0"/>
              <a:t>30</a:t>
            </a:fld>
            <a:endParaRPr lang="en-US"/>
          </a:p>
        </p:txBody>
      </p:sp>
    </p:spTree>
    <p:extLst>
      <p:ext uri="{BB962C8B-B14F-4D97-AF65-F5344CB8AC3E}">
        <p14:creationId xmlns:p14="http://schemas.microsoft.com/office/powerpoint/2010/main" val="373818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42919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5000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76624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269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92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719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2018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87F230-1083-41E9-9945-837E0502BF6D}"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8979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7F230-1083-41E9-9945-837E0502BF6D}"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0080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7F230-1083-41E9-9945-837E0502BF6D}"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8268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00225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7182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7F230-1083-41E9-9945-837E0502BF6D}" type="datetimeFigureOut">
              <a:rPr lang="en-US" smtClean="0"/>
              <a:t>5/5/2020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3EE4-9007-4A3B-82D8-029FAE409369}" type="slidenum">
              <a:rPr lang="en-US" smtClean="0"/>
              <a:t>‹#›</a:t>
            </a:fld>
            <a:endParaRPr lang="en-US"/>
          </a:p>
        </p:txBody>
      </p:sp>
    </p:spTree>
    <p:extLst>
      <p:ext uri="{BB962C8B-B14F-4D97-AF65-F5344CB8AC3E}">
        <p14:creationId xmlns:p14="http://schemas.microsoft.com/office/powerpoint/2010/main" val="27510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upton.house.gov/uploadedfiles/uptoncoronavirusresourceguide_updateapril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rs.gov/coronavirus/economic-impact-paym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chigan.gov/documents/uia/MiWAM_toolkit_for_Claimants_July_2019_662197_7.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https://www.irs.gov/coronavirus/economic-impact-payments" TargetMode="External"/><Relationship Id="rId2" Type="http://schemas.openxmlformats.org/officeDocument/2006/relationships/hyperlink" Target="https://www.bronsonhealth.com/coronavirus-covid-19/" TargetMode="External"/><Relationship Id="rId1" Type="http://schemas.openxmlformats.org/officeDocument/2006/relationships/slideLayout" Target="../slideLayouts/slideLayout2.xml"/><Relationship Id="rId6" Type="http://schemas.openxmlformats.org/officeDocument/2006/relationships/hyperlink" Target="http://www.scorpiogenius.com/" TargetMode="External"/><Relationship Id="rId5" Type="http://schemas.openxmlformats.org/officeDocument/2006/relationships/hyperlink" Target="https://www.kalcounty.com/hcs/covid19.php" TargetMode="External"/><Relationship Id="rId4" Type="http://schemas.openxmlformats.org/officeDocument/2006/relationships/hyperlink" Target="https://www.cdc.gov/coronavirus/2019-ncov/downloads/priority-testing-patient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Tonsillitis" TargetMode="External"/><Relationship Id="rId2" Type="http://schemas.openxmlformats.org/officeDocument/2006/relationships/hyperlink" Target="https://www.geobrava.wordpress.com/" TargetMode="External"/><Relationship Id="rId1" Type="http://schemas.openxmlformats.org/officeDocument/2006/relationships/slideLayout" Target="../slideLayouts/slideLayout2.xml"/><Relationship Id="rId6" Type="http://schemas.openxmlformats.org/officeDocument/2006/relationships/hyperlink" Target="https://upton.house.gov/uploadedfiles/uptoncoronavirusresourceguide_updateapril7.pdf" TargetMode="External"/><Relationship Id="rId5" Type="http://schemas.openxmlformats.org/officeDocument/2006/relationships/hyperlink" Target="https://www.michigan.gov/documents/uia/MiWAM_toolkit_for_Claimants_July_2019_662197_7.pdf" TargetMode="External"/><Relationship Id="rId4" Type="http://schemas.openxmlformats.org/officeDocument/2006/relationships/hyperlink" Target="https://en.wikipedia.org/wiki/File:Stop.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dc.gov/coronavirus/2019-ncov/downloads/priority-testing-patient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497" y="2777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ovid 19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9526"/>
          <a:stretch/>
        </p:blipFill>
        <p:spPr bwMode="auto">
          <a:xfrm>
            <a:off x="902497" y="838201"/>
            <a:ext cx="10270593" cy="19392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27"/>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760412" y="2286000"/>
            <a:ext cx="10412678"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CoVid-19</a:t>
            </a:r>
          </a:p>
        </p:txBody>
      </p:sp>
      <p:sp>
        <p:nvSpPr>
          <p:cNvPr id="30" name="Subtitle 2"/>
          <p:cNvSpPr txBox="1">
            <a:spLocks/>
          </p:cNvSpPr>
          <p:nvPr/>
        </p:nvSpPr>
        <p:spPr>
          <a:xfrm>
            <a:off x="914162" y="4038600"/>
            <a:ext cx="10766795" cy="16557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latin typeface="Arial" panose="020B0604020202020204" pitchFamily="34" charset="0"/>
              </a:rPr>
              <a:t>LESSON 3: </a:t>
            </a:r>
            <a:r>
              <a:rPr lang="en-US" sz="3600" dirty="0">
                <a:latin typeface="Arial" panose="020B0604020202020204" pitchFamily="34" charset="0"/>
              </a:rPr>
              <a:t>Screening, Testing, and the CARES ACT</a:t>
            </a:r>
          </a:p>
          <a:p>
            <a:pPr marL="0" indent="0" algn="ctr">
              <a:buNone/>
            </a:pPr>
            <a:endParaRPr lang="en-US" sz="1900" dirty="0">
              <a:latin typeface="Arial" panose="020B0604020202020204" pitchFamily="34" charset="0"/>
            </a:endParaRPr>
          </a:p>
          <a:p>
            <a:pPr marL="0" indent="0" algn="ctr">
              <a:buNone/>
            </a:pPr>
            <a:r>
              <a:rPr lang="en-US" sz="3600" dirty="0">
                <a:latin typeface="Arial" panose="020B0604020202020204" pitchFamily="34" charset="0"/>
              </a:rPr>
              <a:t>Find       Press it to turn red when you aren’t talking. </a:t>
            </a:r>
          </a:p>
          <a:p>
            <a:pPr marL="0" indent="0" algn="ctr">
              <a:buNone/>
            </a:pPr>
            <a:r>
              <a:rPr lang="en-US" sz="3600" dirty="0">
                <a:latin typeface="Arial" panose="020B0604020202020204" pitchFamily="34" charset="0"/>
              </a:rPr>
              <a:t>Have a paper and pencil ready to use</a:t>
            </a:r>
            <a:endParaRPr lang="en-US" sz="3600" dirty="0"/>
          </a:p>
        </p:txBody>
      </p:sp>
      <p:sp>
        <p:nvSpPr>
          <p:cNvPr id="8" name="TextBox 7"/>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33"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708" y="4548781"/>
            <a:ext cx="624336" cy="468252"/>
          </a:xfrm>
          <a:prstGeom prst="rect">
            <a:avLst/>
          </a:prstGeom>
        </p:spPr>
      </p:pic>
    </p:spTree>
    <p:extLst>
      <p:ext uri="{BB962C8B-B14F-4D97-AF65-F5344CB8AC3E}">
        <p14:creationId xmlns:p14="http://schemas.microsoft.com/office/powerpoint/2010/main" val="204495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641726"/>
            <a:ext cx="11353799" cy="9405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940594"/>
          </a:xfrm>
        </p:spPr>
        <p:txBody>
          <a:bodyPr>
            <a:normAutofit fontScale="90000"/>
          </a:bodyPr>
          <a:lstStyle/>
          <a:p>
            <a:r>
              <a:rPr lang="en-US" dirty="0"/>
              <a:t>This is how Michigan decides who gets the tests:</a:t>
            </a:r>
          </a:p>
        </p:txBody>
      </p:sp>
      <p:sp>
        <p:nvSpPr>
          <p:cNvPr id="5" name="Content Placeholder 4"/>
          <p:cNvSpPr>
            <a:spLocks noGrp="1"/>
          </p:cNvSpPr>
          <p:nvPr>
            <p:ph idx="1"/>
          </p:nvPr>
        </p:nvSpPr>
        <p:spPr>
          <a:xfrm>
            <a:off x="379413" y="1923034"/>
            <a:ext cx="11353798" cy="6045784"/>
          </a:xfrm>
        </p:spPr>
        <p:txBody>
          <a:bodyPr/>
          <a:lstStyle/>
          <a:p>
            <a:pPr marL="0" indent="0">
              <a:buNone/>
            </a:pPr>
            <a:r>
              <a:rPr lang="en-US" sz="2800" dirty="0"/>
              <a:t>PRIORITY 1: Test the following people to lessen the risk of healthcare-associated infections:</a:t>
            </a:r>
          </a:p>
          <a:p>
            <a:pPr marL="0" indent="0">
              <a:buNone/>
            </a:pPr>
            <a:r>
              <a:rPr lang="en-US" sz="2800" dirty="0"/>
              <a:t>• Hospitalized patients • Healthcare facility workers with symptoms </a:t>
            </a:r>
          </a:p>
          <a:p>
            <a:pPr marL="0" indent="0">
              <a:buNone/>
            </a:pPr>
            <a:endParaRPr lang="en-US" sz="2800" dirty="0"/>
          </a:p>
          <a:p>
            <a:pPr marL="0" indent="0">
              <a:buNone/>
            </a:pPr>
            <a:r>
              <a:rPr lang="en-US" sz="2800" dirty="0"/>
              <a:t>PRIORITY 2: Test the following people to treat those with the  highest risk of complications: </a:t>
            </a:r>
          </a:p>
          <a:p>
            <a:pPr marL="0" indent="0">
              <a:buNone/>
            </a:pPr>
            <a:r>
              <a:rPr lang="en-US" sz="2800" dirty="0"/>
              <a:t>• Patients in long-term care facilities with symptoms • Patients 65 years of age and older with symptoms • Patients with underlying conditions with symptoms • First responders with symptoms</a:t>
            </a:r>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742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191000"/>
            <a:ext cx="10665222"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000" b="1" dirty="0"/>
              <a:t>Screening and Testing? Juanita’s Dilemma</a:t>
            </a:r>
          </a:p>
        </p:txBody>
      </p:sp>
      <p:sp>
        <p:nvSpPr>
          <p:cNvPr id="10" name="Content Placeholder 2"/>
          <p:cNvSpPr>
            <a:spLocks noGrp="1"/>
          </p:cNvSpPr>
          <p:nvPr>
            <p:ph sz="quarter" idx="4294967295"/>
          </p:nvPr>
        </p:nvSpPr>
        <p:spPr>
          <a:xfrm>
            <a:off x="836612" y="3733800"/>
            <a:ext cx="10643737" cy="3810000"/>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Her doctor is making decisions for her like other providers and hospitals. If there are more tests he will let her know. </a:t>
            </a:r>
          </a:p>
          <a:p>
            <a:pPr marL="0" indent="0">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a:latin typeface="Arial" panose="020B0604020202020204" pitchFamily="34" charset="0"/>
                <a:cs typeface="Arial" panose="020B0604020202020204" pitchFamily="34" charset="0"/>
              </a:rPr>
              <a:t>She will take care of herself at home. </a:t>
            </a:r>
          </a:p>
          <a:p>
            <a:pPr marL="0" indent="0">
              <a:buNone/>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912812" y="1789563"/>
            <a:ext cx="8305799" cy="2308324"/>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Juanita now knows that she doesn’t need to get tested to get better.  So, she drinks some more water and goes to sleep</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578984"/>
            <a:ext cx="10951076"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Frank’s Dilemma</a:t>
            </a:r>
          </a:p>
        </p:txBody>
      </p:sp>
      <p:sp>
        <p:nvSpPr>
          <p:cNvPr id="10" name="Content Placeholder 2"/>
          <p:cNvSpPr>
            <a:spLocks noGrp="1"/>
          </p:cNvSpPr>
          <p:nvPr>
            <p:ph sz="quarter" idx="4294967295"/>
          </p:nvPr>
        </p:nvSpPr>
        <p:spPr>
          <a:xfrm>
            <a:off x="989012" y="4578984"/>
            <a:ext cx="10818893" cy="1059816"/>
          </a:xfrm>
          <a:prstGeom prst="rect">
            <a:avLst/>
          </a:prstGeom>
        </p:spPr>
        <p:txBody>
          <a:bodyPr>
            <a:normAutofit fontScale="2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8600" dirty="0">
                <a:latin typeface="Arial" panose="020B0604020202020204" pitchFamily="34" charset="0"/>
                <a:cs typeface="Arial" panose="020B0604020202020204" pitchFamily="34" charset="0"/>
              </a:rPr>
              <a:t>They are both worried about money. They have heard about the “stimulus” package. They decide to find out more about it. They go to their congressman, Fred Upton’s website and they find a booklet called the COVID-19 Resource Guide</a:t>
            </a:r>
          </a:p>
          <a:p>
            <a:pPr marL="0" indent="0">
              <a:spcBef>
                <a:spcPts val="0"/>
              </a:spcBef>
              <a:buNone/>
            </a:pPr>
            <a:endParaRPr lang="en-US" sz="8600" dirty="0">
              <a:latin typeface="Arial" panose="020B0604020202020204" pitchFamily="34" charset="0"/>
              <a:cs typeface="Arial" panose="020B0604020202020204" pitchFamily="34" charset="0"/>
            </a:endParaRPr>
          </a:p>
          <a:p>
            <a:pPr marL="0" indent="0">
              <a:spcBef>
                <a:spcPts val="0"/>
              </a:spcBef>
              <a:buNone/>
            </a:pPr>
            <a:r>
              <a:rPr lang="en-US" sz="8800" dirty="0">
                <a:hlinkClick r:id="rId2"/>
              </a:rPr>
              <a:t>https://upton.house.gov/uploadedfiles/uptoncoronavirusresourceguide_updateapril7.pdf</a:t>
            </a:r>
            <a:r>
              <a:rPr lang="en-US" sz="8600" dirty="0">
                <a:latin typeface="Arial" panose="020B0604020202020204" pitchFamily="34" charset="0"/>
                <a:cs typeface="Arial" panose="020B0604020202020204" pitchFamily="34" charset="0"/>
              </a:rPr>
              <a:t>.</a:t>
            </a:r>
            <a:br>
              <a:rPr lang="en-US" sz="8600" dirty="0"/>
            </a:br>
            <a:endParaRPr lang="en-US" sz="8600" cap="none" dirty="0">
              <a:latin typeface="Arial" panose="020B0604020202020204" pitchFamily="34" charset="0"/>
              <a:cs typeface="Arial" panose="020B0604020202020204" pitchFamily="34" charset="0"/>
            </a:endParaRPr>
          </a:p>
        </p:txBody>
      </p:sp>
      <p:sp>
        <p:nvSpPr>
          <p:cNvPr id="11" name="Rectangle 10"/>
          <p:cNvSpPr/>
          <p:nvPr/>
        </p:nvSpPr>
        <p:spPr>
          <a:xfrm>
            <a:off x="705936" y="1789563"/>
            <a:ext cx="8512675" cy="2354491"/>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Juanita’s husband, Frank, has been taking care of her while she has been sick.  He has been able to sell car insurance from home and help Mary with her school work.  But Frank’s boss called and said he will have to “furlough” Frank because he has been losing business because of the COVID-19 pandemic.  Frank tells Juanita that he had to look up the word “furlough”. It means that he will not work or be paid but if things get better he can go back to work.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516" y="1789563"/>
            <a:ext cx="2133600" cy="2133600"/>
          </a:xfrm>
          <a:prstGeom prst="rect">
            <a:avLst/>
          </a:prstGeom>
        </p:spPr>
      </p:pic>
    </p:spTree>
    <p:extLst>
      <p:ext uri="{BB962C8B-B14F-4D97-AF65-F5344CB8AC3E}">
        <p14:creationId xmlns:p14="http://schemas.microsoft.com/office/powerpoint/2010/main" val="24512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0228" y="583428"/>
            <a:ext cx="10665221" cy="13692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29073" y="32193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851024"/>
          </a:xfrm>
        </p:spPr>
        <p:txBody>
          <a:bodyPr>
            <a:normAutofit/>
          </a:bodyPr>
          <a:lstStyle/>
          <a:p>
            <a:r>
              <a:rPr lang="en-US" sz="3200" dirty="0"/>
              <a:t>The Guide Explains the Economic Stimulus Bill (called the Cares Act: Coronavirus Aid, Relief &amp; Economic Security Act).</a:t>
            </a:r>
          </a:p>
        </p:txBody>
      </p:sp>
      <p:sp>
        <p:nvSpPr>
          <p:cNvPr id="20" name="Content Placeholder 4"/>
          <p:cNvSpPr>
            <a:spLocks noGrp="1"/>
          </p:cNvSpPr>
          <p:nvPr>
            <p:ph sz="half" idx="1"/>
          </p:nvPr>
        </p:nvSpPr>
        <p:spPr/>
        <p:txBody>
          <a:bodyPr>
            <a:normAutofit/>
          </a:bodyPr>
          <a:lstStyle/>
          <a:p>
            <a:endParaRPr lang="en-US" dirty="0"/>
          </a:p>
          <a:p>
            <a:endParaRPr lang="en-US" dirty="0"/>
          </a:p>
          <a:p>
            <a:endParaRPr lang="en-US"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603031" y="1952662"/>
            <a:ext cx="7015382" cy="4742659"/>
          </a:xfrm>
          <a:prstGeom prst="rect">
            <a:avLst/>
          </a:prstGeom>
        </p:spPr>
      </p:pic>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
        <p:nvSpPr>
          <p:cNvPr id="6" name="TextBox 5"/>
          <p:cNvSpPr txBox="1"/>
          <p:nvPr/>
        </p:nvSpPr>
        <p:spPr>
          <a:xfrm>
            <a:off x="7870332" y="2155846"/>
            <a:ext cx="3276600" cy="3970318"/>
          </a:xfrm>
          <a:prstGeom prst="rect">
            <a:avLst/>
          </a:prstGeom>
          <a:noFill/>
        </p:spPr>
        <p:txBody>
          <a:bodyPr wrap="square" rtlCol="0">
            <a:spAutoFit/>
          </a:bodyPr>
          <a:lstStyle/>
          <a:p>
            <a:r>
              <a:rPr lang="en-US" sz="2800" dirty="0"/>
              <a:t>It also has links to websites for: </a:t>
            </a:r>
          </a:p>
          <a:p>
            <a:pPr marL="457200" indent="-457200">
              <a:buFont typeface="Arial" panose="020B0604020202020204" pitchFamily="34" charset="0"/>
              <a:buChar char="•"/>
            </a:pPr>
            <a:r>
              <a:rPr lang="en-US" sz="2800" dirty="0"/>
              <a:t>Internal revenue services</a:t>
            </a:r>
          </a:p>
          <a:p>
            <a:pPr marL="457200" indent="-457200">
              <a:buFont typeface="Arial" panose="020B0604020202020204" pitchFamily="34" charset="0"/>
              <a:buChar char="•"/>
            </a:pPr>
            <a:r>
              <a:rPr lang="en-US" sz="2800" dirty="0"/>
              <a:t>Unemployment</a:t>
            </a:r>
          </a:p>
          <a:p>
            <a:pPr marL="457200" indent="-457200">
              <a:buFont typeface="Arial" panose="020B0604020202020204" pitchFamily="34" charset="0"/>
              <a:buChar char="•"/>
            </a:pPr>
            <a:r>
              <a:rPr lang="en-US" sz="2800" dirty="0"/>
              <a:t>Where to get help with food</a:t>
            </a:r>
          </a:p>
          <a:p>
            <a:pPr marL="457200" indent="-457200">
              <a:buFont typeface="Arial" panose="020B0604020202020204" pitchFamily="34" charset="0"/>
              <a:buChar char="•"/>
            </a:pPr>
            <a:r>
              <a:rPr lang="en-US" sz="2800" dirty="0"/>
              <a:t>How to volunteer to help others</a:t>
            </a:r>
          </a:p>
        </p:txBody>
      </p:sp>
    </p:spTree>
    <p:extLst>
      <p:ext uri="{BB962C8B-B14F-4D97-AF65-F5344CB8AC3E}">
        <p14:creationId xmlns:p14="http://schemas.microsoft.com/office/powerpoint/2010/main" val="318063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itle 1"/>
          <p:cNvSpPr>
            <a:spLocks noGrp="1"/>
          </p:cNvSpPr>
          <p:nvPr>
            <p:ph type="title"/>
          </p:nvPr>
        </p:nvSpPr>
        <p:spPr>
          <a:xfrm>
            <a:off x="531812" y="914400"/>
            <a:ext cx="10821988" cy="660111"/>
          </a:xfrm>
        </p:spPr>
        <p:txBody>
          <a:bodyPr>
            <a:noAutofit/>
          </a:bodyPr>
          <a:lstStyle/>
          <a:p>
            <a:r>
              <a:rPr lang="en-US" sz="4000" dirty="0"/>
              <a:t>Juanita and Frank have to Learn some Legal Words</a:t>
            </a:r>
          </a:p>
        </p:txBody>
      </p:sp>
      <p:sp>
        <p:nvSpPr>
          <p:cNvPr id="14" name="Content Placeholder 4"/>
          <p:cNvSpPr>
            <a:spLocks noGrp="1"/>
          </p:cNvSpPr>
          <p:nvPr>
            <p:ph idx="1"/>
          </p:nvPr>
        </p:nvSpPr>
        <p:spPr>
          <a:xfrm>
            <a:off x="1141412" y="1825625"/>
            <a:ext cx="10515600" cy="765175"/>
          </a:xfrm>
        </p:spPr>
        <p:txBody>
          <a:bodyPr>
            <a:noAutofit/>
          </a:bodyPr>
          <a:lstStyle/>
          <a:p>
            <a:pPr marL="0" indent="0">
              <a:buNone/>
            </a:pPr>
            <a:r>
              <a:rPr lang="en-US" sz="3600" b="1" dirty="0"/>
              <a:t>Economic security: </a:t>
            </a:r>
            <a:r>
              <a:rPr lang="en-US" sz="3600" dirty="0"/>
              <a:t>having enough money and resources (like food and transportation)</a:t>
            </a:r>
          </a:p>
        </p:txBody>
      </p:sp>
      <p:sp>
        <p:nvSpPr>
          <p:cNvPr id="3" name="Rectangle 2"/>
          <p:cNvSpPr/>
          <p:nvPr/>
        </p:nvSpPr>
        <p:spPr>
          <a:xfrm>
            <a:off x="1151260" y="4105461"/>
            <a:ext cx="5258747" cy="615553"/>
          </a:xfrm>
          <a:prstGeom prst="rect">
            <a:avLst/>
          </a:prstGeom>
        </p:spPr>
        <p:txBody>
          <a:bodyPr wrap="none">
            <a:spAutoFit/>
          </a:bodyPr>
          <a:lstStyle/>
          <a:p>
            <a:pPr lvl="0"/>
            <a:r>
              <a:rPr lang="en-US" sz="3400" b="1" dirty="0"/>
              <a:t>Distributed</a:t>
            </a:r>
            <a:r>
              <a:rPr lang="en-US" sz="3400" dirty="0"/>
              <a:t>: given to people </a:t>
            </a:r>
          </a:p>
        </p:txBody>
      </p:sp>
      <p:sp>
        <p:nvSpPr>
          <p:cNvPr id="15" name="Oval 14"/>
          <p:cNvSpPr/>
          <p:nvPr/>
        </p:nvSpPr>
        <p:spPr>
          <a:xfrm>
            <a:off x="816193" y="1941982"/>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6193" y="4308262"/>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0879" y="3173139"/>
            <a:ext cx="8205580" cy="646331"/>
          </a:xfrm>
          <a:prstGeom prst="rect">
            <a:avLst/>
          </a:prstGeom>
          <a:noFill/>
        </p:spPr>
        <p:txBody>
          <a:bodyPr wrap="none" rtlCol="0">
            <a:spAutoFit/>
          </a:bodyPr>
          <a:lstStyle/>
          <a:p>
            <a:r>
              <a:rPr lang="en-US" sz="3600" b="1" dirty="0"/>
              <a:t>Stimulus: </a:t>
            </a:r>
            <a:r>
              <a:rPr lang="en-US" sz="3600" dirty="0"/>
              <a:t>something that makes a reaction</a:t>
            </a:r>
          </a:p>
        </p:txBody>
      </p:sp>
      <p:sp>
        <p:nvSpPr>
          <p:cNvPr id="16" name="Oval 15"/>
          <p:cNvSpPr/>
          <p:nvPr/>
        </p:nvSpPr>
        <p:spPr>
          <a:xfrm>
            <a:off x="836612" y="3336372"/>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75513" y="4986516"/>
            <a:ext cx="10481499" cy="615553"/>
          </a:xfrm>
          <a:prstGeom prst="rect">
            <a:avLst/>
          </a:prstGeom>
          <a:noFill/>
        </p:spPr>
        <p:txBody>
          <a:bodyPr wrap="square" rtlCol="0">
            <a:spAutoFit/>
          </a:bodyPr>
          <a:lstStyle/>
          <a:p>
            <a:pPr lvl="0"/>
            <a:r>
              <a:rPr lang="en-US" sz="3400" b="1" dirty="0"/>
              <a:t>Provisions</a:t>
            </a:r>
            <a:r>
              <a:rPr lang="en-US" sz="3400" dirty="0"/>
              <a:t>: something for people to use </a:t>
            </a:r>
          </a:p>
        </p:txBody>
      </p:sp>
      <p:sp>
        <p:nvSpPr>
          <p:cNvPr id="19" name="Oval 18"/>
          <p:cNvSpPr/>
          <p:nvPr/>
        </p:nvSpPr>
        <p:spPr>
          <a:xfrm>
            <a:off x="816193" y="5202131"/>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0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itle 1"/>
          <p:cNvSpPr>
            <a:spLocks noGrp="1"/>
          </p:cNvSpPr>
          <p:nvPr>
            <p:ph type="title"/>
          </p:nvPr>
        </p:nvSpPr>
        <p:spPr>
          <a:xfrm>
            <a:off x="609441" y="274637"/>
            <a:ext cx="10969943" cy="1760895"/>
          </a:xfrm>
        </p:spPr>
        <p:txBody>
          <a:bodyPr>
            <a:noAutofit/>
          </a:bodyPr>
          <a:lstStyle/>
          <a:p>
            <a:r>
              <a:rPr lang="en-US" sz="4000" dirty="0"/>
              <a:t>Matching </a:t>
            </a:r>
          </a:p>
        </p:txBody>
      </p:sp>
      <p:sp>
        <p:nvSpPr>
          <p:cNvPr id="14" name="Content Placeholder 4"/>
          <p:cNvSpPr>
            <a:spLocks noGrp="1"/>
          </p:cNvSpPr>
          <p:nvPr>
            <p:ph sz="half" idx="1"/>
          </p:nvPr>
        </p:nvSpPr>
        <p:spPr/>
        <p:txBody>
          <a:bodyPr>
            <a:normAutofit/>
          </a:bodyPr>
          <a:lstStyle/>
          <a:p>
            <a:pPr marL="0" indent="0">
              <a:buNone/>
            </a:pPr>
            <a:r>
              <a:rPr lang="en-US" sz="4000" b="1" dirty="0"/>
              <a:t>     </a:t>
            </a:r>
            <a:r>
              <a:rPr lang="en-US" sz="3600" b="1" dirty="0"/>
              <a:t>Economic security</a:t>
            </a:r>
            <a:endParaRPr lang="en-US" sz="3600" dirty="0"/>
          </a:p>
        </p:txBody>
      </p:sp>
      <p:sp>
        <p:nvSpPr>
          <p:cNvPr id="6" name="Content Placeholder 5"/>
          <p:cNvSpPr>
            <a:spLocks noGrp="1"/>
          </p:cNvSpPr>
          <p:nvPr>
            <p:ph sz="half" idx="2"/>
          </p:nvPr>
        </p:nvSpPr>
        <p:spPr/>
        <p:txBody>
          <a:bodyPr>
            <a:normAutofit/>
          </a:bodyPr>
          <a:lstStyle/>
          <a:p>
            <a:r>
              <a:rPr lang="en-US" sz="3600" dirty="0"/>
              <a:t>something that makes a reaction </a:t>
            </a:r>
          </a:p>
          <a:p>
            <a:r>
              <a:rPr lang="en-US" sz="3600" dirty="0"/>
              <a:t>given to people </a:t>
            </a:r>
          </a:p>
          <a:p>
            <a:r>
              <a:rPr lang="en-US" sz="3600" dirty="0"/>
              <a:t>having enough money and resources</a:t>
            </a:r>
          </a:p>
          <a:p>
            <a:pPr lvl="0"/>
            <a:r>
              <a:rPr lang="en-US" sz="3600" dirty="0"/>
              <a:t>something for people to use </a:t>
            </a:r>
          </a:p>
          <a:p>
            <a:pPr marL="0" indent="0">
              <a:buNone/>
            </a:pPr>
            <a:endParaRPr lang="en-US" sz="3200" dirty="0"/>
          </a:p>
          <a:p>
            <a:endParaRPr lang="en-US" dirty="0"/>
          </a:p>
          <a:p>
            <a:endParaRPr lang="en-US" dirty="0"/>
          </a:p>
          <a:p>
            <a:endParaRPr lang="en-US" dirty="0"/>
          </a:p>
          <a:p>
            <a:endParaRPr lang="en-US" dirty="0"/>
          </a:p>
        </p:txBody>
      </p:sp>
      <p:sp>
        <p:nvSpPr>
          <p:cNvPr id="3" name="Rectangle 2"/>
          <p:cNvSpPr/>
          <p:nvPr/>
        </p:nvSpPr>
        <p:spPr>
          <a:xfrm>
            <a:off x="1184534" y="3923936"/>
            <a:ext cx="2216697" cy="615553"/>
          </a:xfrm>
          <a:prstGeom prst="rect">
            <a:avLst/>
          </a:prstGeom>
        </p:spPr>
        <p:txBody>
          <a:bodyPr wrap="none">
            <a:spAutoFit/>
          </a:bodyPr>
          <a:lstStyle/>
          <a:p>
            <a:pPr lvl="0"/>
            <a:r>
              <a:rPr lang="en-US" sz="3400" b="1" dirty="0"/>
              <a:t>Distributed</a:t>
            </a:r>
            <a:endParaRPr lang="en-US" sz="3400" dirty="0"/>
          </a:p>
        </p:txBody>
      </p:sp>
      <p:sp>
        <p:nvSpPr>
          <p:cNvPr id="15" name="Oval 14"/>
          <p:cNvSpPr/>
          <p:nvPr/>
        </p:nvSpPr>
        <p:spPr>
          <a:xfrm>
            <a:off x="816193" y="1849502"/>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12513" y="4170077"/>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4534" y="2969828"/>
            <a:ext cx="1846980" cy="646331"/>
          </a:xfrm>
          <a:prstGeom prst="rect">
            <a:avLst/>
          </a:prstGeom>
          <a:noFill/>
        </p:spPr>
        <p:txBody>
          <a:bodyPr wrap="none" rtlCol="0">
            <a:spAutoFit/>
          </a:bodyPr>
          <a:lstStyle/>
          <a:p>
            <a:r>
              <a:rPr lang="en-US" sz="3600" b="1" dirty="0"/>
              <a:t>Stimulus</a:t>
            </a:r>
            <a:endParaRPr lang="en-US" sz="3600" dirty="0"/>
          </a:p>
        </p:txBody>
      </p:sp>
      <p:sp>
        <p:nvSpPr>
          <p:cNvPr id="16" name="Oval 15"/>
          <p:cNvSpPr/>
          <p:nvPr/>
        </p:nvSpPr>
        <p:spPr>
          <a:xfrm>
            <a:off x="812513" y="3136599"/>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4534" y="4847266"/>
            <a:ext cx="5042318" cy="615553"/>
          </a:xfrm>
          <a:prstGeom prst="rect">
            <a:avLst/>
          </a:prstGeom>
          <a:noFill/>
        </p:spPr>
        <p:txBody>
          <a:bodyPr wrap="square" rtlCol="0">
            <a:spAutoFit/>
          </a:bodyPr>
          <a:lstStyle/>
          <a:p>
            <a:pPr lvl="0"/>
            <a:r>
              <a:rPr lang="en-US" sz="3400" b="1" dirty="0"/>
              <a:t>Provisions</a:t>
            </a:r>
            <a:endParaRPr lang="en-US" sz="3400" dirty="0"/>
          </a:p>
        </p:txBody>
      </p:sp>
      <p:sp>
        <p:nvSpPr>
          <p:cNvPr id="19" name="Oval 18"/>
          <p:cNvSpPr/>
          <p:nvPr/>
        </p:nvSpPr>
        <p:spPr>
          <a:xfrm>
            <a:off x="812513" y="5075062"/>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itle 1"/>
          <p:cNvSpPr>
            <a:spLocks noGrp="1"/>
          </p:cNvSpPr>
          <p:nvPr>
            <p:ph type="title"/>
          </p:nvPr>
        </p:nvSpPr>
        <p:spPr>
          <a:xfrm>
            <a:off x="531812" y="914400"/>
            <a:ext cx="10821988" cy="660111"/>
          </a:xfrm>
        </p:spPr>
        <p:txBody>
          <a:bodyPr>
            <a:noAutofit/>
          </a:bodyPr>
          <a:lstStyle/>
          <a:p>
            <a:r>
              <a:rPr lang="en-US" sz="4000" dirty="0"/>
              <a:t>Other Legal Words</a:t>
            </a:r>
          </a:p>
        </p:txBody>
      </p:sp>
      <p:sp>
        <p:nvSpPr>
          <p:cNvPr id="14" name="Content Placeholder 4"/>
          <p:cNvSpPr>
            <a:spLocks noGrp="1"/>
          </p:cNvSpPr>
          <p:nvPr>
            <p:ph idx="1"/>
          </p:nvPr>
        </p:nvSpPr>
        <p:spPr>
          <a:xfrm>
            <a:off x="1141412" y="2901334"/>
            <a:ext cx="10515600" cy="765175"/>
          </a:xfrm>
        </p:spPr>
        <p:txBody>
          <a:bodyPr>
            <a:noAutofit/>
          </a:bodyPr>
          <a:lstStyle/>
          <a:p>
            <a:pPr marL="0" indent="0">
              <a:buNone/>
            </a:pPr>
            <a:r>
              <a:rPr lang="en-US" sz="3400" b="1" dirty="0"/>
              <a:t>Qualifications: </a:t>
            </a:r>
            <a:r>
              <a:rPr lang="en-US" sz="3600" dirty="0"/>
              <a:t>things that you have to have to get a benefit</a:t>
            </a:r>
          </a:p>
          <a:p>
            <a:pPr marL="0" indent="0">
              <a:buNone/>
            </a:pPr>
            <a:endParaRPr lang="en-US" sz="3400" dirty="0"/>
          </a:p>
        </p:txBody>
      </p:sp>
      <p:sp>
        <p:nvSpPr>
          <p:cNvPr id="2" name="Rectangle 1"/>
          <p:cNvSpPr/>
          <p:nvPr/>
        </p:nvSpPr>
        <p:spPr>
          <a:xfrm>
            <a:off x="1175512" y="4910559"/>
            <a:ext cx="9831729" cy="615553"/>
          </a:xfrm>
          <a:prstGeom prst="rect">
            <a:avLst/>
          </a:prstGeom>
        </p:spPr>
        <p:txBody>
          <a:bodyPr wrap="square">
            <a:spAutoFit/>
          </a:bodyPr>
          <a:lstStyle/>
          <a:p>
            <a:r>
              <a:rPr lang="en-US" sz="3400" b="1" dirty="0"/>
              <a:t>Enhanced: </a:t>
            </a:r>
            <a:r>
              <a:rPr lang="en-US" sz="3400" dirty="0"/>
              <a:t>Extra,</a:t>
            </a:r>
            <a:r>
              <a:rPr lang="en-US" sz="3400" b="1" dirty="0"/>
              <a:t> </a:t>
            </a:r>
            <a:r>
              <a:rPr lang="en-US" sz="3400" dirty="0"/>
              <a:t>More than usual </a:t>
            </a:r>
          </a:p>
        </p:txBody>
      </p:sp>
      <p:sp>
        <p:nvSpPr>
          <p:cNvPr id="3" name="Rectangle 2"/>
          <p:cNvSpPr/>
          <p:nvPr/>
        </p:nvSpPr>
        <p:spPr>
          <a:xfrm>
            <a:off x="1182605" y="3995916"/>
            <a:ext cx="7672229" cy="615553"/>
          </a:xfrm>
          <a:prstGeom prst="rect">
            <a:avLst/>
          </a:prstGeom>
        </p:spPr>
        <p:txBody>
          <a:bodyPr wrap="none">
            <a:spAutoFit/>
          </a:bodyPr>
          <a:lstStyle/>
          <a:p>
            <a:pPr lvl="0"/>
            <a:r>
              <a:rPr lang="en-US" sz="3400" b="1" dirty="0"/>
              <a:t>Stoppage</a:t>
            </a:r>
            <a:r>
              <a:rPr lang="en-US" sz="3400" dirty="0"/>
              <a:t>: the time when something stops</a:t>
            </a:r>
          </a:p>
        </p:txBody>
      </p:sp>
      <p:sp>
        <p:nvSpPr>
          <p:cNvPr id="15" name="Oval 14"/>
          <p:cNvSpPr/>
          <p:nvPr/>
        </p:nvSpPr>
        <p:spPr>
          <a:xfrm>
            <a:off x="816193" y="1941982"/>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6612" y="4158104"/>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6193" y="5140149"/>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2605" y="1821612"/>
            <a:ext cx="10010738" cy="646331"/>
          </a:xfrm>
          <a:prstGeom prst="rect">
            <a:avLst/>
          </a:prstGeom>
          <a:noFill/>
        </p:spPr>
        <p:txBody>
          <a:bodyPr wrap="square" rtlCol="0">
            <a:spAutoFit/>
          </a:bodyPr>
          <a:lstStyle/>
          <a:p>
            <a:r>
              <a:rPr lang="en-US" sz="3600" b="1" dirty="0"/>
              <a:t>Benefit:</a:t>
            </a:r>
            <a:r>
              <a:rPr lang="en-US" sz="3600" dirty="0"/>
              <a:t> an extra thing given to certain people</a:t>
            </a:r>
          </a:p>
        </p:txBody>
      </p:sp>
      <p:sp>
        <p:nvSpPr>
          <p:cNvPr id="16" name="Oval 15"/>
          <p:cNvSpPr/>
          <p:nvPr/>
        </p:nvSpPr>
        <p:spPr>
          <a:xfrm>
            <a:off x="812513" y="3156567"/>
            <a:ext cx="297173" cy="350486"/>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0012" y="3961840"/>
            <a:ext cx="1493881" cy="863131"/>
          </a:xfrm>
          <a:prstGeom prst="rect">
            <a:avLst/>
          </a:prstGeom>
        </p:spPr>
      </p:pic>
    </p:spTree>
    <p:extLst>
      <p:ext uri="{BB962C8B-B14F-4D97-AF65-F5344CB8AC3E}">
        <p14:creationId xmlns:p14="http://schemas.microsoft.com/office/powerpoint/2010/main" val="45215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itle 1"/>
          <p:cNvSpPr>
            <a:spLocks noGrp="1"/>
          </p:cNvSpPr>
          <p:nvPr>
            <p:ph type="title"/>
          </p:nvPr>
        </p:nvSpPr>
        <p:spPr>
          <a:xfrm>
            <a:off x="609441" y="274638"/>
            <a:ext cx="10969943" cy="1667344"/>
          </a:xfrm>
        </p:spPr>
        <p:txBody>
          <a:bodyPr>
            <a:noAutofit/>
          </a:bodyPr>
          <a:lstStyle/>
          <a:p>
            <a:r>
              <a:rPr lang="en-US" sz="4000" dirty="0"/>
              <a:t>Matching</a:t>
            </a:r>
          </a:p>
        </p:txBody>
      </p:sp>
      <p:sp>
        <p:nvSpPr>
          <p:cNvPr id="14" name="Content Placeholder 4"/>
          <p:cNvSpPr>
            <a:spLocks noGrp="1"/>
          </p:cNvSpPr>
          <p:nvPr>
            <p:ph sz="half" idx="1"/>
          </p:nvPr>
        </p:nvSpPr>
        <p:spPr/>
        <p:txBody>
          <a:bodyPr>
            <a:noAutofit/>
          </a:bodyPr>
          <a:lstStyle/>
          <a:p>
            <a:pPr marL="0" indent="0">
              <a:buNone/>
            </a:pPr>
            <a:r>
              <a:rPr lang="en-US" sz="3400" b="1" dirty="0"/>
              <a:t>       Qualification:</a:t>
            </a:r>
            <a:endParaRPr lang="en-US" sz="3400" dirty="0"/>
          </a:p>
        </p:txBody>
      </p:sp>
      <p:sp>
        <p:nvSpPr>
          <p:cNvPr id="5" name="Content Placeholder 4"/>
          <p:cNvSpPr>
            <a:spLocks noGrp="1"/>
          </p:cNvSpPr>
          <p:nvPr>
            <p:ph sz="half" idx="2"/>
          </p:nvPr>
        </p:nvSpPr>
        <p:spPr/>
        <p:txBody>
          <a:bodyPr/>
          <a:lstStyle/>
          <a:p>
            <a:r>
              <a:rPr lang="en-US" sz="3200" dirty="0"/>
              <a:t>An extra thing given to certain people</a:t>
            </a:r>
          </a:p>
          <a:p>
            <a:r>
              <a:rPr lang="en-US" sz="3200" dirty="0"/>
              <a:t>the time when something stops</a:t>
            </a:r>
          </a:p>
          <a:p>
            <a:r>
              <a:rPr lang="en-US" sz="3200" dirty="0"/>
              <a:t>things that you have to have to get a benefit.</a:t>
            </a:r>
          </a:p>
          <a:p>
            <a:r>
              <a:rPr lang="en-US" sz="3200" dirty="0"/>
              <a:t>Extra, more than usual </a:t>
            </a:r>
          </a:p>
          <a:p>
            <a:endParaRPr lang="en-US" sz="3200" dirty="0"/>
          </a:p>
          <a:p>
            <a:endParaRPr lang="en-US" dirty="0"/>
          </a:p>
          <a:p>
            <a:endParaRPr lang="en-US" dirty="0"/>
          </a:p>
          <a:p>
            <a:endParaRPr lang="en-US" dirty="0"/>
          </a:p>
        </p:txBody>
      </p:sp>
      <p:sp>
        <p:nvSpPr>
          <p:cNvPr id="2" name="Rectangle 1"/>
          <p:cNvSpPr/>
          <p:nvPr/>
        </p:nvSpPr>
        <p:spPr>
          <a:xfrm>
            <a:off x="1175512" y="4910559"/>
            <a:ext cx="9831729" cy="615553"/>
          </a:xfrm>
          <a:prstGeom prst="rect">
            <a:avLst/>
          </a:prstGeom>
        </p:spPr>
        <p:txBody>
          <a:bodyPr wrap="square">
            <a:spAutoFit/>
          </a:bodyPr>
          <a:lstStyle/>
          <a:p>
            <a:r>
              <a:rPr lang="en-US" sz="3400" b="1" dirty="0"/>
              <a:t>Enhanced:</a:t>
            </a:r>
            <a:endParaRPr lang="en-US" sz="3400" dirty="0"/>
          </a:p>
        </p:txBody>
      </p:sp>
      <p:sp>
        <p:nvSpPr>
          <p:cNvPr id="3" name="Rectangle 2"/>
          <p:cNvSpPr/>
          <p:nvPr/>
        </p:nvSpPr>
        <p:spPr>
          <a:xfrm>
            <a:off x="1182605" y="3995916"/>
            <a:ext cx="1993559" cy="615553"/>
          </a:xfrm>
          <a:prstGeom prst="rect">
            <a:avLst/>
          </a:prstGeom>
        </p:spPr>
        <p:txBody>
          <a:bodyPr wrap="none">
            <a:spAutoFit/>
          </a:bodyPr>
          <a:lstStyle/>
          <a:p>
            <a:pPr lvl="0"/>
            <a:r>
              <a:rPr lang="en-US" sz="3400" b="1" dirty="0"/>
              <a:t>Stoppage</a:t>
            </a:r>
            <a:r>
              <a:rPr lang="en-US" sz="3400" dirty="0"/>
              <a:t>:</a:t>
            </a:r>
          </a:p>
        </p:txBody>
      </p:sp>
      <p:sp>
        <p:nvSpPr>
          <p:cNvPr id="15" name="Oval 14"/>
          <p:cNvSpPr/>
          <p:nvPr/>
        </p:nvSpPr>
        <p:spPr>
          <a:xfrm>
            <a:off x="777789" y="1813379"/>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6612" y="4158104"/>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6193" y="5140149"/>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8037" y="2731063"/>
            <a:ext cx="10010738" cy="646331"/>
          </a:xfrm>
          <a:prstGeom prst="rect">
            <a:avLst/>
          </a:prstGeom>
          <a:noFill/>
        </p:spPr>
        <p:txBody>
          <a:bodyPr wrap="square" rtlCol="0">
            <a:spAutoFit/>
          </a:bodyPr>
          <a:lstStyle/>
          <a:p>
            <a:r>
              <a:rPr lang="en-US" sz="3600" b="1" dirty="0"/>
              <a:t>Benefit:</a:t>
            </a:r>
            <a:endParaRPr lang="en-US" sz="3600" dirty="0"/>
          </a:p>
        </p:txBody>
      </p:sp>
      <p:sp>
        <p:nvSpPr>
          <p:cNvPr id="16" name="Oval 15"/>
          <p:cNvSpPr/>
          <p:nvPr/>
        </p:nvSpPr>
        <p:spPr>
          <a:xfrm>
            <a:off x="790090" y="3001275"/>
            <a:ext cx="304800" cy="3048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52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0228" y="616048"/>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87189" y="41365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5668962"/>
          </a:xfrm>
        </p:spPr>
        <p:txBody>
          <a:bodyPr>
            <a:normAutofit/>
          </a:bodyPr>
          <a:lstStyle/>
          <a:p>
            <a:r>
              <a:rPr lang="en-US" sz="4000" dirty="0"/>
              <a:t>Frank and Juanita found </a:t>
            </a:r>
            <a:br>
              <a:rPr lang="en-US" sz="4000" dirty="0"/>
            </a:br>
            <a:r>
              <a:rPr lang="en-US" sz="4000" dirty="0"/>
              <a:t>two parts of the law that could help them</a:t>
            </a:r>
          </a:p>
        </p:txBody>
      </p:sp>
      <p:sp>
        <p:nvSpPr>
          <p:cNvPr id="20" name="Content Placeholder 4"/>
          <p:cNvSpPr>
            <a:spLocks noGrp="1"/>
          </p:cNvSpPr>
          <p:nvPr>
            <p:ph idx="1"/>
          </p:nvPr>
        </p:nvSpPr>
        <p:spPr>
          <a:xfrm>
            <a:off x="609441" y="122239"/>
            <a:ext cx="10969943" cy="6003926"/>
          </a:xfrm>
        </p:spPr>
        <p:txBody>
          <a:bodyPr>
            <a:normAutofit/>
          </a:bodyPr>
          <a:lstStyle/>
          <a:p>
            <a:pPr algn="ctr"/>
            <a:endParaRPr lang="en-US" dirty="0"/>
          </a:p>
          <a:p>
            <a:pPr marL="0" indent="0" algn="ctr">
              <a:buNone/>
            </a:pPr>
            <a:r>
              <a:rPr lang="en-US" sz="4000" b="1" dirty="0"/>
              <a:t>The Cares Act: Coronavirus Aid, Relief &amp; Economic Security Act</a:t>
            </a:r>
          </a:p>
          <a:p>
            <a:pPr algn="ctr"/>
            <a:endParaRPr lang="en-US" dirty="0"/>
          </a:p>
          <a:p>
            <a:pPr algn="ctr"/>
            <a:endParaRPr lang="en-US" dirty="0"/>
          </a:p>
        </p:txBody>
      </p:sp>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
        <p:nvSpPr>
          <p:cNvPr id="2" name="TextBox 1"/>
          <p:cNvSpPr txBox="1"/>
          <p:nvPr/>
        </p:nvSpPr>
        <p:spPr>
          <a:xfrm>
            <a:off x="1946976" y="3824329"/>
            <a:ext cx="10488795"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t>Direct Financial Assistance for Individuals</a:t>
            </a:r>
          </a:p>
          <a:p>
            <a:pPr marL="571500" indent="-571500">
              <a:buFont typeface="Arial" panose="020B0604020202020204" pitchFamily="34" charset="0"/>
              <a:buChar char="•"/>
            </a:pPr>
            <a:r>
              <a:rPr lang="en-US" sz="3600" dirty="0"/>
              <a:t>Enhanced unemployment insurance</a:t>
            </a:r>
          </a:p>
          <a:p>
            <a:endParaRPr lang="en-US" dirty="0"/>
          </a:p>
          <a:p>
            <a:endParaRPr lang="en-US" dirty="0"/>
          </a:p>
        </p:txBody>
      </p:sp>
    </p:spTree>
    <p:extLst>
      <p:ext uri="{BB962C8B-B14F-4D97-AF65-F5344CB8AC3E}">
        <p14:creationId xmlns:p14="http://schemas.microsoft.com/office/powerpoint/2010/main" val="238884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3" y="263587"/>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Direct Financial Assistance for Individuals: </a:t>
            </a:r>
            <a:br>
              <a:rPr lang="en-US" dirty="0"/>
            </a:br>
            <a:r>
              <a:rPr lang="en-US" dirty="0"/>
              <a:t>Economic Impact Payment</a:t>
            </a:r>
          </a:p>
        </p:txBody>
      </p:sp>
      <p:sp>
        <p:nvSpPr>
          <p:cNvPr id="3" name="Content Placeholder 2"/>
          <p:cNvSpPr>
            <a:spLocks noGrp="1"/>
          </p:cNvSpPr>
          <p:nvPr>
            <p:ph idx="1"/>
          </p:nvPr>
        </p:nvSpPr>
        <p:spPr>
          <a:xfrm>
            <a:off x="609441" y="1600201"/>
            <a:ext cx="11199971" cy="4525963"/>
          </a:xfrm>
        </p:spPr>
        <p:txBody>
          <a:bodyPr>
            <a:normAutofit lnSpcReduction="10000"/>
          </a:bodyPr>
          <a:lstStyle/>
          <a:p>
            <a:pPr marL="0" indent="0">
              <a:buNone/>
            </a:pPr>
            <a:r>
              <a:rPr lang="en-US" dirty="0"/>
              <a:t>A check sent straight to your bank account from the internal revenue service  of $1200 per adult and $500 per dependent child. </a:t>
            </a:r>
          </a:p>
          <a:p>
            <a:pPr marL="0" indent="0">
              <a:buNone/>
            </a:pPr>
            <a:r>
              <a:rPr lang="en-US" dirty="0"/>
              <a:t>Qualifications (if you have these things you get the check):</a:t>
            </a:r>
          </a:p>
          <a:p>
            <a:r>
              <a:rPr lang="en-US" dirty="0"/>
              <a:t>You make under $75,000.</a:t>
            </a:r>
          </a:p>
          <a:p>
            <a:r>
              <a:rPr lang="en-US" dirty="0"/>
              <a:t>You filed a tax return for 2018 and/or 2019 </a:t>
            </a:r>
          </a:p>
          <a:p>
            <a:r>
              <a:rPr lang="en-US" dirty="0"/>
              <a:t>You have a social security number</a:t>
            </a:r>
          </a:p>
          <a:p>
            <a:pPr marL="0" indent="0">
              <a:buNone/>
            </a:pPr>
            <a:endParaRPr lang="en-US" dirty="0"/>
          </a:p>
          <a:p>
            <a:pPr marL="0" indent="0">
              <a:buNone/>
            </a:pPr>
            <a:r>
              <a:rPr lang="en-US" b="1" dirty="0"/>
              <a:t>Nonresident aliens and undocumented workers do not qualify</a:t>
            </a:r>
          </a:p>
          <a:p>
            <a:endParaRPr lang="en-US" dirty="0"/>
          </a:p>
        </p:txBody>
      </p:sp>
      <p:sp>
        <p:nvSpPr>
          <p:cNvPr id="5" name="Rectangle 4"/>
          <p:cNvSpPr>
            <a:spLocks noChangeArrowheads="1"/>
          </p:cNvSpPr>
          <p:nvPr/>
        </p:nvSpPr>
        <p:spPr bwMode="auto">
          <a:xfrm>
            <a:off x="914163" y="33003"/>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2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3211" y="4191000"/>
            <a:ext cx="1138680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210" y="935152"/>
            <a:ext cx="11073027" cy="706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3210" y="6096000"/>
            <a:ext cx="11386809"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Screening and Testing? Juanita’s Dilemma</a:t>
            </a:r>
          </a:p>
        </p:txBody>
      </p:sp>
      <p:sp>
        <p:nvSpPr>
          <p:cNvPr id="10" name="Content Placeholder 2"/>
          <p:cNvSpPr>
            <a:spLocks noGrp="1"/>
          </p:cNvSpPr>
          <p:nvPr>
            <p:ph sz="quarter" idx="4294967295"/>
          </p:nvPr>
        </p:nvSpPr>
        <p:spPr>
          <a:xfrm>
            <a:off x="303210" y="4144055"/>
            <a:ext cx="11504693" cy="1179962"/>
          </a:xfrm>
          <a:prstGeom prst="rect">
            <a:avLst/>
          </a:prstGeom>
        </p:spPr>
        <p:txBody>
          <a:bodyPr>
            <a:normAutofit fontScale="40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6000" dirty="0">
                <a:latin typeface="Arial" panose="020B0604020202020204" pitchFamily="34" charset="0"/>
                <a:cs typeface="Arial" panose="020B0604020202020204" pitchFamily="34" charset="0"/>
              </a:rPr>
              <a:t>Juanita heard that Bronson hospital and the health department are both doing COVID-19 testing. Shouldn’t she be tested? She has the symptoms! She decides to go to their websites.  </a:t>
            </a:r>
          </a:p>
        </p:txBody>
      </p:sp>
      <p:sp>
        <p:nvSpPr>
          <p:cNvPr id="11" name="Rectangle 10"/>
          <p:cNvSpPr/>
          <p:nvPr/>
        </p:nvSpPr>
        <p:spPr>
          <a:xfrm>
            <a:off x="303212" y="1834664"/>
            <a:ext cx="8767943" cy="2462213"/>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Juanita is still not feeling well. She has been at home for three days and she still feels terrible. She has been monitoring her symptoms. Her temperature has been above 102 degrees for 3 days. She is still coughing and she gets short of breath when she walks around. But she is breathing OK when she lays down. Are Juanita’s symptoms mild, moderate, or </a:t>
            </a:r>
            <a:r>
              <a:rPr lang="en-US" sz="2200" dirty="0" err="1">
                <a:latin typeface="Arial" panose="020B0604020202020204" pitchFamily="34" charset="0"/>
                <a:cs typeface="Arial" panose="020B0604020202020204" pitchFamily="34" charset="0"/>
              </a:rPr>
              <a:t>severe?Her</a:t>
            </a:r>
            <a:r>
              <a:rPr lang="en-US" sz="2200" dirty="0">
                <a:latin typeface="Arial" panose="020B0604020202020204" pitchFamily="34" charset="0"/>
                <a:cs typeface="Arial" panose="020B0604020202020204" pitchFamily="34" charset="0"/>
              </a:rPr>
              <a:t> doctor says she should just continue to rest and hydrate. </a:t>
            </a:r>
          </a:p>
        </p:txBody>
      </p:sp>
      <p:sp>
        <p:nvSpPr>
          <p:cNvPr id="15" name="Rectangle 4"/>
          <p:cNvSpPr>
            <a:spLocks noChangeArrowheads="1"/>
          </p:cNvSpPr>
          <p:nvPr/>
        </p:nvSpPr>
        <p:spPr bwMode="auto">
          <a:xfrm>
            <a:off x="303211" y="642098"/>
            <a:ext cx="11073026" cy="246108"/>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8645" y="5536206"/>
            <a:ext cx="11081373" cy="584775"/>
          </a:xfrm>
          <a:prstGeom prst="rect">
            <a:avLst/>
          </a:prstGeom>
          <a:noFill/>
        </p:spPr>
        <p:txBody>
          <a:bodyPr wrap="square" rtlCol="0">
            <a:spAutoFit/>
          </a:bodyPr>
          <a:lstStyle/>
          <a:p>
            <a:r>
              <a:rPr lang="en-US" sz="3200" dirty="0"/>
              <a:t>Juanita finds some words she doesn’t know.  Let’s take a look.</a:t>
            </a:r>
          </a:p>
        </p:txBody>
      </p:sp>
    </p:spTree>
    <p:extLst>
      <p:ext uri="{BB962C8B-B14F-4D97-AF65-F5344CB8AC3E}">
        <p14:creationId xmlns:p14="http://schemas.microsoft.com/office/powerpoint/2010/main" val="23484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Numbers Practice (let’s read them together)</a:t>
            </a:r>
          </a:p>
        </p:txBody>
      </p:sp>
      <p:sp>
        <p:nvSpPr>
          <p:cNvPr id="3" name="Content Placeholder 2"/>
          <p:cNvSpPr>
            <a:spLocks noGrp="1"/>
          </p:cNvSpPr>
          <p:nvPr>
            <p:ph idx="1"/>
          </p:nvPr>
        </p:nvSpPr>
        <p:spPr>
          <a:xfrm>
            <a:off x="609441" y="1219200"/>
            <a:ext cx="10969943" cy="5105400"/>
          </a:xfrm>
        </p:spPr>
        <p:txBody>
          <a:bodyPr>
            <a:normAutofit/>
          </a:bodyPr>
          <a:lstStyle/>
          <a:p>
            <a:r>
              <a:rPr lang="en-US" sz="5400" dirty="0"/>
              <a:t>$12,    $120,      $1200,     $12,000</a:t>
            </a:r>
          </a:p>
          <a:p>
            <a:pPr marL="0" indent="0">
              <a:buNone/>
            </a:pPr>
            <a:r>
              <a:rPr lang="en-US" sz="5400" dirty="0"/>
              <a:t> </a:t>
            </a:r>
          </a:p>
          <a:p>
            <a:r>
              <a:rPr lang="en-US" sz="5400" dirty="0"/>
              <a:t>$5,      $50,         $500,        $5,000</a:t>
            </a:r>
          </a:p>
          <a:p>
            <a:pPr marL="0" indent="0">
              <a:buNone/>
            </a:pPr>
            <a:endParaRPr lang="en-US" sz="5400" dirty="0"/>
          </a:p>
          <a:p>
            <a:r>
              <a:rPr lang="en-US" sz="5400" dirty="0"/>
              <a:t>$75,    $750,      $7500,     $75,000</a:t>
            </a:r>
          </a:p>
          <a:p>
            <a:endParaRPr lang="en-US" sz="5400" dirty="0"/>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274638"/>
            <a:ext cx="10969943" cy="944562"/>
          </a:xfrm>
        </p:spPr>
        <p:txBody>
          <a:bodyPr>
            <a:normAutofit/>
          </a:bodyPr>
          <a:lstStyle/>
          <a:p>
            <a:r>
              <a:rPr lang="en-US" dirty="0"/>
              <a:t>Words and Numbers</a:t>
            </a:r>
          </a:p>
        </p:txBody>
      </p:sp>
      <p:sp>
        <p:nvSpPr>
          <p:cNvPr id="7" name="Content Placeholder 6"/>
          <p:cNvSpPr>
            <a:spLocks noGrp="1"/>
          </p:cNvSpPr>
          <p:nvPr>
            <p:ph sz="half" idx="2"/>
          </p:nvPr>
        </p:nvSpPr>
        <p:spPr>
          <a:xfrm>
            <a:off x="609441" y="1600200"/>
            <a:ext cx="5385514" cy="4525963"/>
          </a:xfrm>
        </p:spPr>
        <p:txBody>
          <a:bodyPr>
            <a:normAutofit/>
          </a:bodyPr>
          <a:lstStyle/>
          <a:p>
            <a:r>
              <a:rPr lang="en-US" sz="4800" dirty="0"/>
              <a:t>$120</a:t>
            </a:r>
          </a:p>
          <a:p>
            <a:r>
              <a:rPr lang="en-US" sz="4800" dirty="0"/>
              <a:t>$12</a:t>
            </a:r>
          </a:p>
          <a:p>
            <a:r>
              <a:rPr lang="en-US" sz="4800" dirty="0"/>
              <a:t>$1200</a:t>
            </a:r>
          </a:p>
          <a:p>
            <a:r>
              <a:rPr lang="en-US" sz="4800" dirty="0"/>
              <a:t>$12,000</a:t>
            </a:r>
          </a:p>
        </p:txBody>
      </p:sp>
      <p:sp>
        <p:nvSpPr>
          <p:cNvPr id="9" name="Content Placeholder 8"/>
          <p:cNvSpPr>
            <a:spLocks noGrp="1"/>
          </p:cNvSpPr>
          <p:nvPr>
            <p:ph sz="quarter" idx="4"/>
          </p:nvPr>
        </p:nvSpPr>
        <p:spPr>
          <a:xfrm>
            <a:off x="6191754" y="1600200"/>
            <a:ext cx="5387630" cy="4525963"/>
          </a:xfrm>
        </p:spPr>
        <p:txBody>
          <a:bodyPr>
            <a:normAutofit/>
          </a:bodyPr>
          <a:lstStyle/>
          <a:p>
            <a:pPr marL="457200" indent="-457200">
              <a:buAutoNum type="alphaLcPeriod"/>
            </a:pPr>
            <a:r>
              <a:rPr lang="en-US" sz="3600" dirty="0"/>
              <a:t>One thousand two hundred dollars</a:t>
            </a:r>
          </a:p>
          <a:p>
            <a:pPr marL="457200" indent="-457200">
              <a:buAutoNum type="alphaLcPeriod"/>
            </a:pPr>
            <a:r>
              <a:rPr lang="en-US" sz="3600" dirty="0"/>
              <a:t>Twelve dollars</a:t>
            </a:r>
          </a:p>
          <a:p>
            <a:pPr marL="457200" indent="-457200">
              <a:buAutoNum type="alphaLcPeriod"/>
            </a:pPr>
            <a:r>
              <a:rPr lang="en-US" sz="3600" dirty="0"/>
              <a:t>Twelve thousand dollars</a:t>
            </a:r>
          </a:p>
          <a:p>
            <a:pPr marL="457200" indent="-457200">
              <a:buAutoNum type="alphaLcPeriod"/>
            </a:pPr>
            <a:r>
              <a:rPr lang="en-US" sz="3600" dirty="0"/>
              <a:t>One hundred and twenty dollars</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Math for the Stimulus Check</a:t>
            </a:r>
          </a:p>
        </p:txBody>
      </p:sp>
      <p:sp>
        <p:nvSpPr>
          <p:cNvPr id="3" name="Content Placeholder 2"/>
          <p:cNvSpPr>
            <a:spLocks noGrp="1"/>
          </p:cNvSpPr>
          <p:nvPr>
            <p:ph idx="1"/>
          </p:nvPr>
        </p:nvSpPr>
        <p:spPr>
          <a:xfrm>
            <a:off x="609441" y="1676400"/>
            <a:ext cx="10969943" cy="4648200"/>
          </a:xfrm>
        </p:spPr>
        <p:txBody>
          <a:bodyPr>
            <a:normAutofit/>
          </a:bodyPr>
          <a:lstStyle/>
          <a:p>
            <a:pPr marL="0" indent="0">
              <a:buNone/>
            </a:pPr>
            <a:r>
              <a:rPr lang="en-US" dirty="0"/>
              <a:t>Juanita and Frank make under $75,000.  The law says they will get $1200 per adult and $500 per dependent child. How much will they get for their family (include their daughter, Mary)  ______________</a:t>
            </a:r>
          </a:p>
          <a:p>
            <a:pPr marL="0" indent="0">
              <a:buNone/>
            </a:pPr>
            <a:r>
              <a:rPr lang="en-US" dirty="0"/>
              <a:t>  Juanita will get _________________</a:t>
            </a:r>
          </a:p>
          <a:p>
            <a:pPr marL="0" indent="0">
              <a:buNone/>
            </a:pPr>
            <a:r>
              <a:rPr lang="en-US" dirty="0"/>
              <a:t>  Frank will get ___________________</a:t>
            </a:r>
          </a:p>
          <a:p>
            <a:pPr marL="0" indent="0">
              <a:buNone/>
            </a:pPr>
            <a:r>
              <a:rPr lang="en-US" dirty="0"/>
              <a:t>  Mary will get ___________________</a:t>
            </a:r>
          </a:p>
          <a:p>
            <a:pPr marL="0" indent="0">
              <a:buNone/>
            </a:pPr>
            <a:r>
              <a:rPr lang="en-US" dirty="0"/>
              <a:t>  The whole family will get ______________</a:t>
            </a:r>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9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Math for the Stimulus Check</a:t>
            </a:r>
          </a:p>
        </p:txBody>
      </p:sp>
      <p:sp>
        <p:nvSpPr>
          <p:cNvPr id="3" name="Content Placeholder 2"/>
          <p:cNvSpPr>
            <a:spLocks noGrp="1"/>
          </p:cNvSpPr>
          <p:nvPr>
            <p:ph idx="1"/>
          </p:nvPr>
        </p:nvSpPr>
        <p:spPr>
          <a:xfrm>
            <a:off x="609441" y="1295400"/>
            <a:ext cx="10969943" cy="5029200"/>
          </a:xfrm>
        </p:spPr>
        <p:txBody>
          <a:bodyPr>
            <a:normAutofit/>
          </a:bodyPr>
          <a:lstStyle/>
          <a:p>
            <a:pPr marL="0" indent="0">
              <a:buNone/>
            </a:pPr>
            <a:endParaRPr lang="en-US" dirty="0"/>
          </a:p>
          <a:p>
            <a:r>
              <a:rPr lang="en-US" dirty="0"/>
              <a:t>How much will Juanita’s mother get in her stimulus check? _____________</a:t>
            </a:r>
          </a:p>
          <a:p>
            <a:r>
              <a:rPr lang="en-US" dirty="0"/>
              <a:t>Will you get a check? Can you figure out how much for your family?</a:t>
            </a:r>
          </a:p>
          <a:p>
            <a:pPr marL="0" indent="0">
              <a:buNone/>
            </a:pPr>
            <a:r>
              <a:rPr lang="en-US" dirty="0"/>
              <a:t>                  # of Adults X $1200= _____________</a:t>
            </a:r>
          </a:p>
          <a:p>
            <a:pPr marL="0" indent="0">
              <a:buNone/>
            </a:pPr>
            <a:r>
              <a:rPr lang="en-US" dirty="0"/>
              <a:t>                  # of children X $500= _____________</a:t>
            </a:r>
          </a:p>
          <a:p>
            <a:pPr marL="0" indent="0">
              <a:buNone/>
            </a:pPr>
            <a:r>
              <a:rPr lang="en-US" dirty="0"/>
              <a:t>                          total for family = ______________</a:t>
            </a:r>
          </a:p>
          <a:p>
            <a:pPr marL="0" indent="0">
              <a:buNone/>
            </a:pPr>
            <a:endParaRPr lang="en-US" dirty="0"/>
          </a:p>
          <a:p>
            <a:endParaRPr lang="en-US" dirty="0"/>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1798638"/>
          </a:xfrm>
        </p:spPr>
        <p:txBody>
          <a:bodyPr>
            <a:normAutofit/>
          </a:bodyPr>
          <a:lstStyle/>
          <a:p>
            <a:r>
              <a:rPr lang="en-US" sz="2800" dirty="0"/>
              <a:t>Problems? </a:t>
            </a:r>
            <a:r>
              <a:rPr lang="en-US" sz="2800" dirty="0">
                <a:hlinkClick r:id="rId2"/>
              </a:rPr>
              <a:t>https://www.irs.gov/coronavirus/economic-impact-payments</a:t>
            </a:r>
            <a:endParaRPr lang="en-US" sz="2800" dirty="0"/>
          </a:p>
        </p:txBody>
      </p:sp>
      <p:pic>
        <p:nvPicPr>
          <p:cNvPr id="4" name="Content Placeholder 3"/>
          <p:cNvPicPr>
            <a:picLocks noGrp="1" noChangeAspect="1"/>
          </p:cNvPicPr>
          <p:nvPr>
            <p:ph idx="1"/>
          </p:nvPr>
        </p:nvPicPr>
        <p:blipFill>
          <a:blip r:embed="rId3"/>
          <a:stretch>
            <a:fillRect/>
          </a:stretch>
        </p:blipFill>
        <p:spPr>
          <a:xfrm>
            <a:off x="760412" y="862806"/>
            <a:ext cx="11125200" cy="6257926"/>
          </a:xfrm>
          <a:prstGeom prst="rect">
            <a:avLst/>
          </a:prstGeom>
        </p:spPr>
      </p:pic>
    </p:spTree>
    <p:extLst>
      <p:ext uri="{BB962C8B-B14F-4D97-AF65-F5344CB8AC3E}">
        <p14:creationId xmlns:p14="http://schemas.microsoft.com/office/powerpoint/2010/main" val="294189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a:t>Juanita and Frank</a:t>
            </a:r>
          </a:p>
        </p:txBody>
      </p:sp>
      <p:sp>
        <p:nvSpPr>
          <p:cNvPr id="11" name="Rectangle 10"/>
          <p:cNvSpPr/>
          <p:nvPr/>
        </p:nvSpPr>
        <p:spPr>
          <a:xfrm>
            <a:off x="2894012" y="1789563"/>
            <a:ext cx="6324599" cy="353943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Frank and Juanita are glad they will be getting a stimulus check but they know this won’t last them for long.  Frank will look for a new job but he knows they need more money coming in.  He decides to figure out unemployment. What is this “enhanced” unemployment?</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84" y="1913944"/>
            <a:ext cx="2133600" cy="2133600"/>
          </a:xfrm>
          <a:prstGeom prst="rect">
            <a:avLst/>
          </a:prstGeom>
        </p:spPr>
      </p:pic>
    </p:spTree>
    <p:extLst>
      <p:ext uri="{BB962C8B-B14F-4D97-AF65-F5344CB8AC3E}">
        <p14:creationId xmlns:p14="http://schemas.microsoft.com/office/powerpoint/2010/main" val="1538500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74638"/>
            <a:ext cx="10665221" cy="1143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Enhanced Unemployment Insurance</a:t>
            </a:r>
          </a:p>
        </p:txBody>
      </p:sp>
      <p:sp>
        <p:nvSpPr>
          <p:cNvPr id="3" name="Content Placeholder 2"/>
          <p:cNvSpPr>
            <a:spLocks noGrp="1"/>
          </p:cNvSpPr>
          <p:nvPr>
            <p:ph idx="1"/>
          </p:nvPr>
        </p:nvSpPr>
        <p:spPr/>
        <p:txBody>
          <a:bodyPr>
            <a:normAutofit fontScale="92500" lnSpcReduction="20000"/>
          </a:bodyPr>
          <a:lstStyle/>
          <a:p>
            <a:pPr marL="0" indent="0">
              <a:buNone/>
            </a:pPr>
            <a:r>
              <a:rPr lang="en-US" sz="3300" dirty="0"/>
              <a:t>Frank’s furlough does qualify him to apply for unemployment. This is how the law enhanced unemployment benefits.</a:t>
            </a:r>
          </a:p>
          <a:p>
            <a:r>
              <a:rPr lang="en-US" sz="3300" dirty="0"/>
              <a:t>It adds $600/week to the usual amount for anyone getting unemployment</a:t>
            </a:r>
          </a:p>
          <a:p>
            <a:r>
              <a:rPr lang="en-US" sz="3300" dirty="0"/>
              <a:t>It adds an additional 13 weeks. You can get unemployment now for 39 weeks.</a:t>
            </a:r>
          </a:p>
          <a:p>
            <a:r>
              <a:rPr lang="en-US" sz="3300" dirty="0"/>
              <a:t>It will pay someone the benefits from the day of work stoppage even if it took awhile to apply</a:t>
            </a:r>
          </a:p>
          <a:p>
            <a:pPr marL="0" indent="0">
              <a:buNone/>
            </a:pPr>
            <a:endParaRPr lang="en-US" sz="3300" dirty="0"/>
          </a:p>
          <a:p>
            <a:pPr marL="0" indent="0">
              <a:buNone/>
            </a:pPr>
            <a:r>
              <a:rPr lang="en-US" sz="3300" b="1" dirty="0"/>
              <a:t>Important: After work stoppage you must apply within 28 days.</a:t>
            </a:r>
          </a:p>
          <a:p>
            <a:pPr marL="0" indent="0">
              <a:buNone/>
            </a:pPr>
            <a:endParaRPr lang="en-US" sz="3300" b="1" dirty="0"/>
          </a:p>
          <a:p>
            <a:endParaRPr lang="en-US" sz="3300" b="1" dirty="0"/>
          </a:p>
          <a:p>
            <a:endParaRPr lang="en-US" dirty="0"/>
          </a:p>
        </p:txBody>
      </p:sp>
      <p:sp>
        <p:nvSpPr>
          <p:cNvPr id="5" name="Rectangle 4"/>
          <p:cNvSpPr>
            <a:spLocks noChangeArrowheads="1"/>
          </p:cNvSpPr>
          <p:nvPr/>
        </p:nvSpPr>
        <p:spPr bwMode="auto">
          <a:xfrm>
            <a:off x="660228" y="96898"/>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1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616048"/>
            <a:ext cx="10665221" cy="679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Applying for unemployment</a:t>
            </a:r>
          </a:p>
        </p:txBody>
      </p:sp>
      <p:sp>
        <p:nvSpPr>
          <p:cNvPr id="3" name="Content Placeholder 2"/>
          <p:cNvSpPr>
            <a:spLocks noGrp="1"/>
          </p:cNvSpPr>
          <p:nvPr>
            <p:ph idx="1"/>
          </p:nvPr>
        </p:nvSpPr>
        <p:spPr>
          <a:xfrm>
            <a:off x="609441" y="1417638"/>
            <a:ext cx="10969943" cy="4983161"/>
          </a:xfrm>
        </p:spPr>
        <p:txBody>
          <a:bodyPr>
            <a:normAutofit fontScale="92500" lnSpcReduction="10000"/>
          </a:bodyPr>
          <a:lstStyle/>
          <a:p>
            <a:pPr marL="0" indent="0">
              <a:buNone/>
            </a:pPr>
            <a:r>
              <a:rPr lang="en-US" dirty="0"/>
              <a:t>Frank must file online through the Michigan Web Account manager </a:t>
            </a:r>
            <a:r>
              <a:rPr lang="en-US" dirty="0">
                <a:hlinkClick r:id="rId2"/>
              </a:rPr>
              <a:t>https://www.michigan.gov/documents/uia/MiWAM_toolkit_for_Claimants_July_2019_662197_7.pdf</a:t>
            </a:r>
            <a:endParaRPr lang="en-US" dirty="0"/>
          </a:p>
          <a:p>
            <a:pPr marL="0" indent="0">
              <a:buNone/>
            </a:pPr>
            <a:r>
              <a:rPr lang="en-US" dirty="0"/>
              <a:t>To apply he will need: </a:t>
            </a:r>
          </a:p>
          <a:p>
            <a:r>
              <a:rPr lang="en-US" dirty="0"/>
              <a:t>His social security number</a:t>
            </a:r>
          </a:p>
          <a:p>
            <a:r>
              <a:rPr lang="en-US" dirty="0"/>
              <a:t>His employment information for the past 18 months</a:t>
            </a:r>
          </a:p>
          <a:p>
            <a:r>
              <a:rPr lang="en-US" dirty="0"/>
              <a:t>His address, phone number, date of birth</a:t>
            </a:r>
          </a:p>
          <a:p>
            <a:r>
              <a:rPr lang="en-US" dirty="0"/>
              <a:t>His driver’s license or state ID</a:t>
            </a:r>
          </a:p>
          <a:p>
            <a:pPr marL="0" indent="0">
              <a:buNone/>
            </a:pPr>
            <a:r>
              <a:rPr lang="en-US" dirty="0"/>
              <a:t>A non-citizens would need their alien registration and authorization card with the expiration date.</a:t>
            </a:r>
          </a:p>
        </p:txBody>
      </p:sp>
      <p:sp>
        <p:nvSpPr>
          <p:cNvPr id="5" name="Rectangle 4"/>
          <p:cNvSpPr>
            <a:spLocks noChangeArrowheads="1"/>
          </p:cNvSpPr>
          <p:nvPr/>
        </p:nvSpPr>
        <p:spPr bwMode="auto">
          <a:xfrm>
            <a:off x="660228" y="296725"/>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94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Apply for Michigan Unemployment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412" y="1338249"/>
            <a:ext cx="8382000" cy="5049865"/>
          </a:xfrm>
        </p:spPr>
      </p:pic>
    </p:spTree>
    <p:extLst>
      <p:ext uri="{BB962C8B-B14F-4D97-AF65-F5344CB8AC3E}">
        <p14:creationId xmlns:p14="http://schemas.microsoft.com/office/powerpoint/2010/main" val="208609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a:t>Juanita and Frank</a:t>
            </a:r>
          </a:p>
        </p:txBody>
      </p:sp>
      <p:sp>
        <p:nvSpPr>
          <p:cNvPr id="10" name="Content Placeholder 2"/>
          <p:cNvSpPr>
            <a:spLocks noGrp="1"/>
          </p:cNvSpPr>
          <p:nvPr>
            <p:ph sz="quarter" idx="4294967295"/>
          </p:nvPr>
        </p:nvSpPr>
        <p:spPr>
          <a:xfrm>
            <a:off x="3732212" y="4629912"/>
            <a:ext cx="8151893" cy="1999488"/>
          </a:xfrm>
          <a:prstGeom prst="rect">
            <a:avLst/>
          </a:prstGeom>
        </p:spPr>
        <p:txBody>
          <a:bodyPr>
            <a:normAutofit fontScale="8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6000" dirty="0">
                <a:latin typeface="Arial" panose="020B0604020202020204" pitchFamily="34" charset="0"/>
                <a:cs typeface="Arial" panose="020B0604020202020204" pitchFamily="34" charset="0"/>
              </a:rPr>
              <a:t>What a relief!</a:t>
            </a:r>
          </a:p>
          <a:p>
            <a:pPr marL="0" indent="0">
              <a:buNone/>
            </a:pPr>
            <a:endParaRPr lang="en-US" sz="1200" dirty="0">
              <a:latin typeface="Arial" panose="020B0604020202020204" pitchFamily="34" charset="0"/>
              <a:cs typeface="Arial" panose="020B0604020202020204" pitchFamily="34" charset="0"/>
            </a:endParaRPr>
          </a:p>
          <a:p>
            <a:pPr marL="0" indent="0">
              <a:buNone/>
            </a:pPr>
            <a:br>
              <a:rPr lang="en-US" dirty="0"/>
            </a:br>
            <a:endParaRPr lang="en-US" cap="none" dirty="0">
              <a:latin typeface="Arial" panose="020B0604020202020204" pitchFamily="34" charset="0"/>
              <a:cs typeface="Arial" panose="020B0604020202020204" pitchFamily="34" charset="0"/>
            </a:endParaRPr>
          </a:p>
        </p:txBody>
      </p:sp>
      <p:sp>
        <p:nvSpPr>
          <p:cNvPr id="11" name="Rectangle 10"/>
          <p:cNvSpPr/>
          <p:nvPr/>
        </p:nvSpPr>
        <p:spPr>
          <a:xfrm>
            <a:off x="2894012" y="1789563"/>
            <a:ext cx="6324599"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Juanita and Frank feel better that they will be getting some money even though Frank is furloughed and Juanita is sick. Frank starts to work on his unemployment application right away and Juanita tells her mother about the check she will be getting soon!</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84" y="1913944"/>
            <a:ext cx="2133600" cy="2133600"/>
          </a:xfrm>
          <a:prstGeom prst="rect">
            <a:avLst/>
          </a:prstGeom>
        </p:spPr>
      </p:pic>
    </p:spTree>
    <p:extLst>
      <p:ext uri="{BB962C8B-B14F-4D97-AF65-F5344CB8AC3E}">
        <p14:creationId xmlns:p14="http://schemas.microsoft.com/office/powerpoint/2010/main" val="233703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7"/>
            <a:ext cx="10688662" cy="1237673"/>
          </a:xfrm>
        </p:spPr>
        <p:txBody>
          <a:bodyPr>
            <a:normAutofit/>
          </a:bodyPr>
          <a:lstStyle/>
          <a:p>
            <a:pPr algn="ctr"/>
            <a:r>
              <a:rPr lang="en-US" sz="4000" dirty="0"/>
              <a:t>Some new medical words </a:t>
            </a:r>
            <a:br>
              <a:rPr lang="en-US" sz="4000" dirty="0"/>
            </a:br>
            <a:r>
              <a:rPr lang="en-US" sz="3100" dirty="0"/>
              <a:t>(we can read them together)</a:t>
            </a:r>
          </a:p>
        </p:txBody>
      </p:sp>
      <p:sp>
        <p:nvSpPr>
          <p:cNvPr id="12" name="Content Placeholder 2"/>
          <p:cNvSpPr>
            <a:spLocks noGrp="1"/>
          </p:cNvSpPr>
          <p:nvPr>
            <p:ph sz="quarter" idx="4294967295"/>
          </p:nvPr>
        </p:nvSpPr>
        <p:spPr>
          <a:xfrm>
            <a:off x="1065212" y="5159807"/>
            <a:ext cx="7543800" cy="1299076"/>
          </a:xfrm>
          <a:prstGeom prst="rect">
            <a:avLst/>
          </a:prstGeom>
        </p:spPr>
        <p:txBody>
          <a:bodyPr>
            <a:noAutofit/>
          </a:bodyPr>
          <a:lstStyle/>
          <a:p>
            <a:pPr marL="0" indent="0">
              <a:buNone/>
            </a:pPr>
            <a:r>
              <a:rPr lang="en-US" sz="2400" b="1" dirty="0" err="1"/>
              <a:t>CoVid</a:t>
            </a:r>
            <a:r>
              <a:rPr lang="en-US" sz="2400" b="1" dirty="0"/>
              <a:t> 19 testing</a:t>
            </a:r>
            <a:r>
              <a:rPr lang="en-US" sz="2400" dirty="0"/>
              <a:t>: Testing cells from a person’s nose or mouth to see if they have the virus</a:t>
            </a:r>
          </a:p>
          <a:p>
            <a:pPr marL="0" indent="0">
              <a:buNone/>
            </a:pPr>
            <a:endParaRPr lang="en-US" dirty="0"/>
          </a:p>
        </p:txBody>
      </p:sp>
      <p:sp>
        <p:nvSpPr>
          <p:cNvPr id="3" name="Rectangle 2"/>
          <p:cNvSpPr/>
          <p:nvPr/>
        </p:nvSpPr>
        <p:spPr>
          <a:xfrm>
            <a:off x="1083194" y="2299481"/>
            <a:ext cx="10665222" cy="830997"/>
          </a:xfrm>
          <a:prstGeom prst="rect">
            <a:avLst/>
          </a:prstGeom>
        </p:spPr>
        <p:txBody>
          <a:bodyPr wrap="square">
            <a:spAutoFit/>
          </a:bodyPr>
          <a:lstStyle/>
          <a:p>
            <a:r>
              <a:rPr lang="en-US" sz="2400" b="1" dirty="0"/>
              <a:t>Screening: </a:t>
            </a:r>
            <a:r>
              <a:rPr lang="en-US" sz="2400" dirty="0"/>
              <a:t>an interview where someone asks new patients questions to see what kind of care or testing they need. They help them find what the patient needs.</a:t>
            </a:r>
          </a:p>
        </p:txBody>
      </p:sp>
      <p:sp>
        <p:nvSpPr>
          <p:cNvPr id="16" name="Rectangle 15"/>
          <p:cNvSpPr/>
          <p:nvPr/>
        </p:nvSpPr>
        <p:spPr>
          <a:xfrm>
            <a:off x="1154451" y="4155209"/>
            <a:ext cx="10342520" cy="830997"/>
          </a:xfrm>
          <a:prstGeom prst="rect">
            <a:avLst/>
          </a:prstGeom>
        </p:spPr>
        <p:txBody>
          <a:bodyPr wrap="square">
            <a:spAutoFit/>
          </a:bodyPr>
          <a:lstStyle/>
          <a:p>
            <a:r>
              <a:rPr lang="en-US" sz="2400" b="1" dirty="0"/>
              <a:t>Video Visit: </a:t>
            </a:r>
            <a:r>
              <a:rPr lang="en-US" sz="2400" dirty="0"/>
              <a:t>an appointment with a health provider that is on your phone or computer with a video so you can see each other.</a:t>
            </a:r>
          </a:p>
        </p:txBody>
      </p:sp>
      <p:sp>
        <p:nvSpPr>
          <p:cNvPr id="17" name="Oval 16"/>
          <p:cNvSpPr/>
          <p:nvPr/>
        </p:nvSpPr>
        <p:spPr>
          <a:xfrm>
            <a:off x="836612" y="35052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6612" y="425948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976" y="528638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976" y="240981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83194" y="3433338"/>
            <a:ext cx="10293042" cy="461665"/>
          </a:xfrm>
          <a:prstGeom prst="rect">
            <a:avLst/>
          </a:prstGeom>
        </p:spPr>
        <p:txBody>
          <a:bodyPr wrap="square">
            <a:spAutoFit/>
          </a:bodyPr>
          <a:lstStyle/>
          <a:p>
            <a:r>
              <a:rPr lang="en-US" sz="2400" b="1" dirty="0"/>
              <a:t>Care Advisor: </a:t>
            </a:r>
            <a:r>
              <a:rPr lang="en-US" sz="2400" dirty="0"/>
              <a:t>A nurse or other medical person who asks screening questions. </a:t>
            </a:r>
          </a:p>
        </p:txBody>
      </p:sp>
      <p:pic>
        <p:nvPicPr>
          <p:cNvPr id="15" name="Picture 14" descr="How Video in the Cloud Enables Virtual &lt;strong&gt;Telehealth&lt;/strong&g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5042" y="4642427"/>
            <a:ext cx="1304814" cy="733732"/>
          </a:xfrm>
          <a:prstGeom prst="rect">
            <a:avLst/>
          </a:prstGeom>
        </p:spPr>
      </p:pic>
      <p:sp>
        <p:nvSpPr>
          <p:cNvPr id="20" name="TextBox 19"/>
          <p:cNvSpPr txBox="1"/>
          <p:nvPr/>
        </p:nvSpPr>
        <p:spPr>
          <a:xfrm>
            <a:off x="8609012" y="5183474"/>
            <a:ext cx="1802795" cy="153888"/>
          </a:xfrm>
          <a:prstGeom prst="rect">
            <a:avLst/>
          </a:prstGeom>
          <a:noFill/>
        </p:spPr>
        <p:txBody>
          <a:bodyPr wrap="square" rtlCol="0">
            <a:spAutoFit/>
          </a:bodyPr>
          <a:lstStyle/>
          <a:p>
            <a:r>
              <a:rPr lang="en-US" sz="400" dirty="0"/>
              <a:t>geobrava.wordpress.com cc-BY-SA-4.0</a:t>
            </a:r>
          </a:p>
        </p:txBody>
      </p:sp>
      <p:pic>
        <p:nvPicPr>
          <p:cNvPr id="2" name="Picture 1" descr="Pharyngitis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791" y="5554571"/>
            <a:ext cx="818057" cy="818057"/>
          </a:xfrm>
          <a:prstGeom prst="rect">
            <a:avLst/>
          </a:prstGeom>
        </p:spPr>
      </p:pic>
      <p:pic>
        <p:nvPicPr>
          <p:cNvPr id="4" name="Picture 3" descr="&lt;strong&gt;Nurse&lt;/strong&gt; PNG Transparent Images | PNG Al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7857" y="3149582"/>
            <a:ext cx="847755" cy="972587"/>
          </a:xfrm>
          <a:prstGeom prst="rect">
            <a:avLst/>
          </a:prstGeom>
        </p:spPr>
      </p:pic>
      <p:sp>
        <p:nvSpPr>
          <p:cNvPr id="25" name="TextBox 24"/>
          <p:cNvSpPr txBox="1"/>
          <p:nvPr/>
        </p:nvSpPr>
        <p:spPr>
          <a:xfrm>
            <a:off x="11128906" y="4167440"/>
            <a:ext cx="2451805" cy="215444"/>
          </a:xfrm>
          <a:prstGeom prst="rect">
            <a:avLst/>
          </a:prstGeom>
          <a:noFill/>
        </p:spPr>
        <p:txBody>
          <a:bodyPr wrap="square" rtlCol="0">
            <a:spAutoFit/>
          </a:bodyPr>
          <a:lstStyle/>
          <a:p>
            <a:r>
              <a:rPr lang="en-US" sz="400" dirty="0"/>
              <a:t>http://www.scorpiogenius.com</a:t>
            </a:r>
          </a:p>
          <a:p>
            <a:r>
              <a:rPr lang="en-US" sz="400" dirty="0"/>
              <a:t>CC-EY-NC-ND/</a:t>
            </a:r>
          </a:p>
        </p:txBody>
      </p:sp>
    </p:spTree>
    <p:extLst>
      <p:ext uri="{BB962C8B-B14F-4D97-AF65-F5344CB8AC3E}">
        <p14:creationId xmlns:p14="http://schemas.microsoft.com/office/powerpoint/2010/main" val="9583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3" grpId="0"/>
      <p:bldP spid="1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03212" y="381000"/>
            <a:ext cx="115062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Arial" panose="020B0604020202020204" pitchFamily="34" charset="0"/>
                <a:cs typeface="Arial" panose="020B0604020202020204" pitchFamily="34" charset="0"/>
              </a:rPr>
              <a:t>Homework</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Box 13"/>
          <p:cNvSpPr txBox="1"/>
          <p:nvPr/>
        </p:nvSpPr>
        <p:spPr>
          <a:xfrm>
            <a:off x="4541748" y="2362200"/>
            <a:ext cx="6581864" cy="4031873"/>
          </a:xfrm>
          <a:prstGeom prst="rect">
            <a:avLst/>
          </a:prstGeom>
          <a:noFill/>
        </p:spPr>
        <p:txBody>
          <a:bodyPr wrap="square" rtlCol="0">
            <a:spAutoFit/>
          </a:bodyPr>
          <a:lstStyle/>
          <a:p>
            <a:r>
              <a:rPr lang="en-US" sz="3200" b="1" dirty="0"/>
              <a:t>Next week we will talk about how to be less nervous during the stay at home order. We will also discuss what else you want to learn about Covid-19. Write down ideas through the week and collect words that you want to know. </a:t>
            </a:r>
          </a:p>
          <a:p>
            <a:endParaRPr lang="en-US" sz="32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2" y="2667000"/>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566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Stay Healthy!</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Services</a:t>
            </a:r>
          </a:p>
          <a:p>
            <a:endParaRPr lang="en-US" sz="800" dirty="0"/>
          </a:p>
          <a:p>
            <a:r>
              <a:rPr lang="en-US" dirty="0"/>
              <a:t>KLC Fellow and Health Literacy Work Group Leader</a:t>
            </a:r>
          </a:p>
          <a:p>
            <a:r>
              <a:rPr lang="en-US" dirty="0"/>
              <a:t>Email: </a:t>
            </a:r>
            <a:r>
              <a:rPr lang="en-US" dirty="0">
                <a:hlinkClick r:id="rId3"/>
              </a:rPr>
              <a:t>doris.ravotas@wmich.edu</a:t>
            </a:r>
            <a:r>
              <a:rPr lang="en-US" dirty="0"/>
              <a:t> </a:t>
            </a:r>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a:t>Developed by:</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001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a:t>
            </a:r>
          </a:p>
        </p:txBody>
      </p:sp>
      <p:sp>
        <p:nvSpPr>
          <p:cNvPr id="3" name="Content Placeholder 2"/>
          <p:cNvSpPr>
            <a:spLocks noGrp="1"/>
          </p:cNvSpPr>
          <p:nvPr>
            <p:ph idx="1"/>
          </p:nvPr>
        </p:nvSpPr>
        <p:spPr>
          <a:xfrm>
            <a:off x="303212" y="685800"/>
            <a:ext cx="11658599" cy="5440365"/>
          </a:xfrm>
        </p:spPr>
        <p:txBody>
          <a:bodyPr>
            <a:normAutofit fontScale="25000" lnSpcReduction="20000"/>
          </a:bodyPr>
          <a:lstStyle/>
          <a:p>
            <a:pPr marL="0" indent="0">
              <a:buNone/>
            </a:pPr>
            <a:endParaRPr lang="en-US" dirty="0"/>
          </a:p>
          <a:p>
            <a:pPr marL="0" indent="-457200">
              <a:lnSpc>
                <a:spcPct val="220000"/>
              </a:lnSpc>
              <a:buNone/>
            </a:pPr>
            <a:r>
              <a:rPr lang="en-US" sz="7200" dirty="0"/>
              <a:t>Bronson health system. (2020). </a:t>
            </a:r>
            <a:r>
              <a:rPr lang="en-US" sz="7200" i="1" dirty="0"/>
              <a:t>Coronavirus-19</a:t>
            </a:r>
            <a:r>
              <a:rPr lang="en-US" sz="7200" dirty="0"/>
              <a:t>. Retrieved from </a:t>
            </a:r>
            <a:r>
              <a:rPr lang="en-US" sz="7200" dirty="0">
                <a:hlinkClick r:id="rId2"/>
              </a:rPr>
              <a:t>https://www.bronsonhealth.com/coronavirus-covid-19/</a:t>
            </a:r>
            <a:endParaRPr lang="en-US" sz="7200" dirty="0"/>
          </a:p>
          <a:p>
            <a:pPr marL="0" indent="-457200">
              <a:lnSpc>
                <a:spcPct val="220000"/>
              </a:lnSpc>
              <a:buNone/>
            </a:pPr>
            <a:r>
              <a:rPr lang="en-US" sz="7200" dirty="0"/>
              <a:t>Internal Revenue Services (2020</a:t>
            </a:r>
            <a:r>
              <a:rPr lang="en-US" sz="7200" i="1" dirty="0"/>
              <a:t>). Economic Stimulus Payments</a:t>
            </a:r>
            <a:r>
              <a:rPr lang="en-US" sz="7200" dirty="0"/>
              <a:t>. Retrieved from </a:t>
            </a:r>
            <a:r>
              <a:rPr lang="en-US" sz="7200" dirty="0">
                <a:hlinkClick r:id="rId3"/>
              </a:rPr>
              <a:t>https://www.irs.gov/coronavirus/economic-impact-payments</a:t>
            </a:r>
            <a:endParaRPr lang="en-US" sz="7200" dirty="0"/>
          </a:p>
          <a:p>
            <a:pPr marL="0" indent="-457200">
              <a:lnSpc>
                <a:spcPct val="220000"/>
              </a:lnSpc>
              <a:buNone/>
            </a:pPr>
            <a:r>
              <a:rPr lang="en-US" sz="7200" dirty="0"/>
              <a:t>CDC. (2020). </a:t>
            </a:r>
            <a:r>
              <a:rPr lang="en-US" sz="7200" i="1" dirty="0"/>
              <a:t>Coronavirus</a:t>
            </a:r>
            <a:r>
              <a:rPr lang="en-US" sz="7200" dirty="0"/>
              <a:t>. Retrieved from </a:t>
            </a:r>
            <a:r>
              <a:rPr lang="en-US" sz="7200" dirty="0">
                <a:hlinkClick r:id="rId4"/>
              </a:rPr>
              <a:t>https://www.cdc.gov/coronavirus/2019-ncov/downloads/priority-testing-patients.pdf</a:t>
            </a:r>
            <a:endParaRPr lang="en-US" sz="7200" dirty="0"/>
          </a:p>
          <a:p>
            <a:pPr marL="0" indent="-457200">
              <a:lnSpc>
                <a:spcPct val="220000"/>
              </a:lnSpc>
              <a:buNone/>
            </a:pPr>
            <a:r>
              <a:rPr lang="en-US" sz="7200" dirty="0"/>
              <a:t>Kalamazoo Department of Health and Human Services. (2020). </a:t>
            </a:r>
            <a:r>
              <a:rPr lang="en-US" sz="7200" i="1" dirty="0"/>
              <a:t>CoVid-19. </a:t>
            </a:r>
            <a:r>
              <a:rPr lang="en-US" sz="7200" dirty="0">
                <a:hlinkClick r:id="rId5"/>
              </a:rPr>
              <a:t>https://www.kalcounty.com/hcs/covid19.php</a:t>
            </a:r>
            <a:endParaRPr lang="en-US" sz="7200" dirty="0"/>
          </a:p>
          <a:p>
            <a:pPr marL="0" indent="-457200">
              <a:lnSpc>
                <a:spcPct val="220000"/>
              </a:lnSpc>
              <a:buNone/>
            </a:pPr>
            <a:r>
              <a:rPr lang="en-US" sz="7200" dirty="0"/>
              <a:t>N.A. (2019). </a:t>
            </a:r>
            <a:r>
              <a:rPr lang="en-US" sz="7200" i="1" dirty="0"/>
              <a:t>Care advisor </a:t>
            </a:r>
            <a:r>
              <a:rPr lang="en-US" sz="7200" dirty="0"/>
              <a:t>(photograph).  Retrieved from </a:t>
            </a:r>
            <a:r>
              <a:rPr lang="en-US" sz="7200" dirty="0">
                <a:hlinkClick r:id="rId6"/>
              </a:rPr>
              <a:t>http://www.scorpiogenius.com</a:t>
            </a:r>
            <a:r>
              <a:rPr lang="en-US" sz="7200" dirty="0"/>
              <a:t>. </a:t>
            </a:r>
          </a:p>
          <a:p>
            <a:pPr marL="0" indent="-457200">
              <a:lnSpc>
                <a:spcPct val="220000"/>
              </a:lnSpc>
              <a:buNone/>
            </a:pPr>
            <a:r>
              <a:rPr lang="en-US" sz="7200" dirty="0">
                <a:latin typeface="Arial" panose="020B0604020202020204" pitchFamily="34" charset="0"/>
                <a:cs typeface="Arial" panose="020B0604020202020204" pitchFamily="34" charset="0"/>
              </a:rPr>
              <a:t>.</a:t>
            </a:r>
            <a:br>
              <a:rPr lang="en-US" sz="7200" dirty="0"/>
            </a:b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72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 (cont.)</a:t>
            </a:r>
          </a:p>
        </p:txBody>
      </p:sp>
      <p:sp>
        <p:nvSpPr>
          <p:cNvPr id="3" name="Content Placeholder 2"/>
          <p:cNvSpPr>
            <a:spLocks noGrp="1"/>
          </p:cNvSpPr>
          <p:nvPr>
            <p:ph idx="1"/>
          </p:nvPr>
        </p:nvSpPr>
        <p:spPr>
          <a:xfrm>
            <a:off x="303212" y="685800"/>
            <a:ext cx="11658599" cy="5440365"/>
          </a:xfrm>
        </p:spPr>
        <p:txBody>
          <a:bodyPr>
            <a:normAutofit fontScale="32500" lnSpcReduction="20000"/>
          </a:bodyPr>
          <a:lstStyle/>
          <a:p>
            <a:pPr marL="0" indent="0">
              <a:buNone/>
            </a:pPr>
            <a:endParaRPr lang="en-US" dirty="0"/>
          </a:p>
          <a:p>
            <a:pPr marL="0" indent="-457200">
              <a:lnSpc>
                <a:spcPct val="220000"/>
              </a:lnSpc>
              <a:buNone/>
            </a:pPr>
            <a:r>
              <a:rPr lang="en-US" sz="5500" dirty="0"/>
              <a:t>N.A. (2019</a:t>
            </a:r>
            <a:r>
              <a:rPr lang="en-US" sz="5500" i="1" dirty="0"/>
              <a:t>). Video visit </a:t>
            </a:r>
            <a:r>
              <a:rPr lang="en-US" sz="5500" dirty="0"/>
              <a:t>(image). Retrieved from h</a:t>
            </a:r>
            <a:r>
              <a:rPr lang="en-US" sz="5500" dirty="0">
                <a:hlinkClick r:id="rId2"/>
              </a:rPr>
              <a:t>ttps://www.geobrava.wordpress.com</a:t>
            </a:r>
            <a:endParaRPr lang="en-US" sz="5500" dirty="0"/>
          </a:p>
          <a:p>
            <a:pPr marL="0" indent="-457200">
              <a:lnSpc>
                <a:spcPct val="220000"/>
              </a:lnSpc>
              <a:buNone/>
            </a:pPr>
            <a:r>
              <a:rPr lang="en-US" sz="5500" dirty="0"/>
              <a:t>N.A. (2017). </a:t>
            </a:r>
            <a:r>
              <a:rPr lang="en-US" sz="5500" i="1" dirty="0"/>
              <a:t>Nasal Testing </a:t>
            </a:r>
            <a:r>
              <a:rPr lang="en-US" sz="5500" dirty="0"/>
              <a:t>(image).  Retrieved from  </a:t>
            </a:r>
            <a:r>
              <a:rPr lang="en-US" sz="5500" dirty="0">
                <a:hlinkClick r:id="rId3"/>
              </a:rPr>
              <a:t>https://en.wikipedia.org/wiki/Tonsillitis</a:t>
            </a:r>
            <a:r>
              <a:rPr lang="en-US" sz="5500" dirty="0"/>
              <a:t> </a:t>
            </a:r>
          </a:p>
          <a:p>
            <a:pPr marL="0" indent="-457200">
              <a:lnSpc>
                <a:spcPct val="220000"/>
              </a:lnSpc>
              <a:buNone/>
            </a:pPr>
            <a:r>
              <a:rPr lang="en-US" sz="5500" dirty="0"/>
              <a:t>N.A. (2014) </a:t>
            </a:r>
            <a:r>
              <a:rPr lang="en-US" sz="5500" i="1" dirty="0"/>
              <a:t>Stoppage</a:t>
            </a:r>
            <a:r>
              <a:rPr lang="en-US" sz="5500" dirty="0"/>
              <a:t> (image). Retrieved from </a:t>
            </a:r>
            <a:r>
              <a:rPr lang="en-US" sz="5500" dirty="0">
                <a:hlinkClick r:id="rId4"/>
              </a:rPr>
              <a:t>https://en.wikipedia.org/wiki/File:Stop.png</a:t>
            </a:r>
            <a:r>
              <a:rPr lang="en-US" sz="5500" dirty="0"/>
              <a:t>. </a:t>
            </a:r>
          </a:p>
          <a:p>
            <a:pPr marL="0" indent="-457200">
              <a:lnSpc>
                <a:spcPct val="220000"/>
              </a:lnSpc>
              <a:buNone/>
            </a:pPr>
            <a:r>
              <a:rPr lang="en-US" sz="5500" dirty="0"/>
              <a:t>State of Michigan (2019). </a:t>
            </a:r>
            <a:r>
              <a:rPr lang="en-US" sz="5500" dirty="0" err="1"/>
              <a:t>Tookit</a:t>
            </a:r>
            <a:r>
              <a:rPr lang="en-US" sz="5500" dirty="0"/>
              <a:t> for Claimants. Retrieved from  </a:t>
            </a:r>
          </a:p>
          <a:p>
            <a:pPr marL="0" indent="-457200">
              <a:lnSpc>
                <a:spcPct val="220000"/>
              </a:lnSpc>
              <a:buNone/>
            </a:pPr>
            <a:r>
              <a:rPr lang="en-US" sz="5500" dirty="0"/>
              <a:t>           </a:t>
            </a:r>
            <a:r>
              <a:rPr lang="en-US" sz="5500" dirty="0">
                <a:hlinkClick r:id="rId5"/>
              </a:rPr>
              <a:t>https://www.michigan.gov/documents/uia/MiWAM_toolkit_for_Claimants_July_2019_662197_7.pdf</a:t>
            </a:r>
            <a:endParaRPr lang="en-US" sz="5500" dirty="0"/>
          </a:p>
          <a:p>
            <a:pPr marL="0" indent="-457200">
              <a:lnSpc>
                <a:spcPct val="220000"/>
              </a:lnSpc>
              <a:buNone/>
            </a:pPr>
            <a:r>
              <a:rPr lang="en-US" sz="5500" dirty="0"/>
              <a:t>Upton, F. (2020). </a:t>
            </a:r>
            <a:r>
              <a:rPr lang="en-US" sz="5500" i="1" dirty="0"/>
              <a:t>The Coronavirus Resource Guide</a:t>
            </a:r>
            <a:r>
              <a:rPr lang="en-US" sz="5500" dirty="0"/>
              <a:t>. </a:t>
            </a:r>
            <a:r>
              <a:rPr lang="en-US" sz="5500" dirty="0" err="1"/>
              <a:t>Retireved</a:t>
            </a:r>
            <a:r>
              <a:rPr lang="en-US" sz="5500" dirty="0"/>
              <a:t> from </a:t>
            </a:r>
            <a:r>
              <a:rPr lang="en-US" sz="5500" dirty="0">
                <a:hlinkClick r:id="rId6"/>
              </a:rPr>
              <a:t>https://upton.house.gov/uploadedfiles/uptoncoronavirusresourceguide_updateapril7.pdf</a:t>
            </a:r>
            <a:r>
              <a:rPr lang="en-US" sz="5500" dirty="0">
                <a:latin typeface="Arial" panose="020B0604020202020204" pitchFamily="34" charset="0"/>
                <a:cs typeface="Arial" panose="020B0604020202020204" pitchFamily="34" charset="0"/>
              </a:rPr>
              <a:t>.</a:t>
            </a:r>
            <a:br>
              <a:rPr lang="en-US" sz="5500" dirty="0"/>
            </a:br>
            <a:endParaRPr lang="en-US"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7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802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09441" y="1343014"/>
            <a:ext cx="10969943" cy="74624"/>
          </a:xfrm>
        </p:spPr>
        <p:txBody>
          <a:bodyPr>
            <a:normAutofit fontScale="90000"/>
          </a:bodyPr>
          <a:lstStyle/>
          <a:p>
            <a:pPr algn="ctr"/>
            <a:r>
              <a:rPr lang="en-US" sz="4000" dirty="0"/>
              <a:t>Matching</a:t>
            </a:r>
            <a:br>
              <a:rPr lang="en-US" sz="4000" dirty="0"/>
            </a:br>
            <a:endParaRPr lang="en-US" sz="3100" dirty="0"/>
          </a:p>
        </p:txBody>
      </p:sp>
      <p:sp>
        <p:nvSpPr>
          <p:cNvPr id="12" name="Content Placeholder 2"/>
          <p:cNvSpPr>
            <a:spLocks noGrp="1"/>
          </p:cNvSpPr>
          <p:nvPr>
            <p:ph sz="half" idx="1"/>
          </p:nvPr>
        </p:nvSpPr>
        <p:spPr>
          <a:prstGeom prst="rect">
            <a:avLst/>
          </a:prstGeom>
        </p:spPr>
        <p:txBody>
          <a:bodyPr>
            <a:noAutofit/>
          </a:bodyPr>
          <a:lstStyle/>
          <a:p>
            <a:pPr marL="0" indent="0">
              <a:buNone/>
            </a:pPr>
            <a:endParaRPr lang="en-US" sz="2400" b="1" dirty="0"/>
          </a:p>
          <a:p>
            <a:pPr marL="0" indent="0">
              <a:buNone/>
            </a:pPr>
            <a:r>
              <a:rPr lang="en-US" sz="2400" b="1" dirty="0"/>
              <a:t>        </a:t>
            </a:r>
            <a:r>
              <a:rPr lang="en-US" b="1" dirty="0" err="1"/>
              <a:t>CoVid</a:t>
            </a:r>
            <a:r>
              <a:rPr lang="en-US" b="1" dirty="0"/>
              <a:t> 19 testing</a:t>
            </a:r>
            <a:r>
              <a:rPr lang="en-US" dirty="0"/>
              <a:t>: </a:t>
            </a:r>
          </a:p>
          <a:p>
            <a:pPr marL="0" indent="0">
              <a:buNone/>
            </a:pPr>
            <a:endParaRPr lang="en-US" b="1" dirty="0"/>
          </a:p>
          <a:p>
            <a:pPr marL="0" indent="0">
              <a:buNone/>
            </a:pPr>
            <a:r>
              <a:rPr lang="en-US" b="1" dirty="0"/>
              <a:t>       Care Advisor</a:t>
            </a:r>
          </a:p>
          <a:p>
            <a:pPr marL="0" indent="0">
              <a:buNone/>
            </a:pPr>
            <a:endParaRPr lang="en-US" b="1" dirty="0"/>
          </a:p>
          <a:p>
            <a:pPr marL="0" indent="0">
              <a:buNone/>
            </a:pPr>
            <a:r>
              <a:rPr lang="en-US" b="1" dirty="0"/>
              <a:t>        Screening</a:t>
            </a:r>
          </a:p>
          <a:p>
            <a:pPr marL="0" indent="0">
              <a:buNone/>
            </a:pPr>
            <a:endParaRPr lang="en-US" b="1" dirty="0"/>
          </a:p>
          <a:p>
            <a:pPr marL="0" indent="0">
              <a:buNone/>
            </a:pPr>
            <a:r>
              <a:rPr lang="en-US" b="1" dirty="0"/>
              <a:t>        Video Visit</a:t>
            </a:r>
            <a:endParaRPr lang="en-US" dirty="0"/>
          </a:p>
        </p:txBody>
      </p:sp>
      <p:sp>
        <p:nvSpPr>
          <p:cNvPr id="2" name="Content Placeholder 1"/>
          <p:cNvSpPr>
            <a:spLocks noGrp="1"/>
          </p:cNvSpPr>
          <p:nvPr>
            <p:ph sz="half" idx="2"/>
          </p:nvPr>
        </p:nvSpPr>
        <p:spPr>
          <a:xfrm>
            <a:off x="6195986" y="1872446"/>
            <a:ext cx="5383398" cy="4071154"/>
          </a:xfrm>
        </p:spPr>
        <p:txBody>
          <a:bodyPr>
            <a:normAutofit fontScale="92500" lnSpcReduction="10000"/>
          </a:bodyPr>
          <a:lstStyle/>
          <a:p>
            <a:r>
              <a:rPr lang="en-US" sz="2600" dirty="0"/>
              <a:t>A nurse or other medical person who asks screening questions. </a:t>
            </a:r>
          </a:p>
          <a:p>
            <a:r>
              <a:rPr lang="en-US" sz="2600" dirty="0"/>
              <a:t>Looking at cells from a person’s nose or mouth to see if that person has the virus</a:t>
            </a:r>
          </a:p>
          <a:p>
            <a:r>
              <a:rPr lang="en-US" sz="2600" dirty="0"/>
              <a:t>An appointment with a health provider that is on your phone or computer with a video so you can see each other </a:t>
            </a:r>
          </a:p>
          <a:p>
            <a:r>
              <a:rPr lang="en-US" sz="2600" dirty="0"/>
              <a:t>An interview where someone asks the patient questions to see what kind of care or testing they need.</a:t>
            </a:r>
          </a:p>
          <a:p>
            <a:endParaRPr lang="en-US" sz="2600" dirty="0"/>
          </a:p>
          <a:p>
            <a:endParaRPr lang="en-US" dirty="0"/>
          </a:p>
          <a:p>
            <a:endParaRPr lang="en-US" dirty="0"/>
          </a:p>
          <a:p>
            <a:endParaRPr lang="en-US" dirty="0"/>
          </a:p>
        </p:txBody>
      </p:sp>
      <p:sp>
        <p:nvSpPr>
          <p:cNvPr id="17" name="Oval 16"/>
          <p:cNvSpPr/>
          <p:nvPr/>
        </p:nvSpPr>
        <p:spPr>
          <a:xfrm>
            <a:off x="836612" y="321516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54594" y="423109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91106" y="528874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54594" y="212757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03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72217" y="4191000"/>
            <a:ext cx="9438095"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4" y="609601"/>
            <a:ext cx="10665221" cy="1421604"/>
          </a:xfrm>
        </p:spPr>
        <p:txBody>
          <a:bodyPr>
            <a:normAutofit/>
          </a:bodyPr>
          <a:lstStyle/>
          <a:p>
            <a:pPr algn="ctr"/>
            <a:r>
              <a:rPr lang="en-US" sz="2800" dirty="0"/>
              <a:t>This is what Juanita found on Bronson’s website: How does the word “or” convince her that she doesn’t need to call a care advisor?</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36" y="1828800"/>
            <a:ext cx="10670299" cy="4765691"/>
          </a:xfrm>
          <a:prstGeom prst="rect">
            <a:avLst/>
          </a:prstGeom>
        </p:spPr>
      </p:pic>
    </p:spTree>
    <p:extLst>
      <p:ext uri="{BB962C8B-B14F-4D97-AF65-F5344CB8AC3E}">
        <p14:creationId xmlns:p14="http://schemas.microsoft.com/office/powerpoint/2010/main" val="3091243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9265" y="4475639"/>
            <a:ext cx="1067029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Let’s see what she found</a:t>
            </a:r>
          </a:p>
        </p:txBody>
      </p:sp>
      <p:sp>
        <p:nvSpPr>
          <p:cNvPr id="13" name="Rectangle 12"/>
          <p:cNvSpPr/>
          <p:nvPr/>
        </p:nvSpPr>
        <p:spPr>
          <a:xfrm>
            <a:off x="705936" y="68580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1593"/>
          </a:xfrm>
        </p:spPr>
        <p:txBody>
          <a:bodyPr>
            <a:normAutofit/>
          </a:bodyPr>
          <a:lstStyle/>
          <a:p>
            <a:pPr algn="ctr"/>
            <a:r>
              <a:rPr lang="en-US" sz="3200" dirty="0"/>
              <a:t>Juanita decides that since she already talked to her doctor she shouldn’t call a care advisor.</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989012" y="1905000"/>
            <a:ext cx="10082505" cy="1815882"/>
          </a:xfrm>
          <a:prstGeom prst="rect">
            <a:avLst/>
          </a:prstGeom>
          <a:noFill/>
        </p:spPr>
        <p:txBody>
          <a:bodyPr wrap="square" rtlCol="0">
            <a:spAutoFit/>
          </a:bodyPr>
          <a:lstStyle/>
          <a:p>
            <a:r>
              <a:rPr lang="en-US" sz="2800" dirty="0"/>
              <a:t>But, she remembers that the health department also has testing so she goes to their website. </a:t>
            </a:r>
            <a:r>
              <a:rPr lang="en-US" sz="2800" dirty="0">
                <a:hlinkClick r:id="rId2"/>
              </a:rPr>
              <a:t>https://www.cdc.gov/coronavirus/2019-ncov/downloads/priority-testing-patients.pdf </a:t>
            </a:r>
            <a:r>
              <a:rPr lang="en-US" sz="2800" dirty="0"/>
              <a:t>. She finds some words she doesn’t understand. She looks up the words.</a:t>
            </a:r>
          </a:p>
        </p:txBody>
      </p:sp>
    </p:spTree>
    <p:extLst>
      <p:ext uri="{BB962C8B-B14F-4D97-AF65-F5344CB8AC3E}">
        <p14:creationId xmlns:p14="http://schemas.microsoft.com/office/powerpoint/2010/main" val="33444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838200" y="914400"/>
            <a:ext cx="10515600" cy="660111"/>
          </a:xfrm>
        </p:spPr>
        <p:txBody>
          <a:bodyPr>
            <a:normAutofit fontScale="90000"/>
          </a:bodyPr>
          <a:lstStyle/>
          <a:p>
            <a:r>
              <a:rPr lang="en-US" dirty="0"/>
              <a:t>Words from the Health Department</a:t>
            </a:r>
          </a:p>
        </p:txBody>
      </p:sp>
      <p:sp>
        <p:nvSpPr>
          <p:cNvPr id="25" name="Content Placeholder 4"/>
          <p:cNvSpPr>
            <a:spLocks noGrp="1"/>
          </p:cNvSpPr>
          <p:nvPr>
            <p:ph idx="1"/>
          </p:nvPr>
        </p:nvSpPr>
        <p:spPr>
          <a:xfrm>
            <a:off x="1141412" y="5223120"/>
            <a:ext cx="10515600" cy="872880"/>
          </a:xfrm>
        </p:spPr>
        <p:txBody>
          <a:bodyPr>
            <a:normAutofit/>
          </a:bodyPr>
          <a:lstStyle/>
          <a:p>
            <a:endParaRPr lang="en-US" sz="3200" dirty="0"/>
          </a:p>
          <a:p>
            <a:endParaRPr lang="en-US" sz="3200"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825240"/>
            <a:ext cx="10058400" cy="461665"/>
          </a:xfrm>
          <a:prstGeom prst="rect">
            <a:avLst/>
          </a:prstGeom>
        </p:spPr>
        <p:txBody>
          <a:bodyPr wrap="square">
            <a:spAutoFit/>
          </a:bodyPr>
          <a:lstStyle/>
          <a:p>
            <a:r>
              <a:rPr lang="en-US" sz="2400" b="1" dirty="0"/>
              <a:t>Priority: </a:t>
            </a:r>
            <a:r>
              <a:rPr lang="en-US" sz="2400" dirty="0"/>
              <a:t>a concern that comes before others and is acted on first</a:t>
            </a:r>
          </a:p>
        </p:txBody>
      </p:sp>
      <p:sp>
        <p:nvSpPr>
          <p:cNvPr id="31" name="Oval 30"/>
          <p:cNvSpPr/>
          <p:nvPr/>
        </p:nvSpPr>
        <p:spPr>
          <a:xfrm>
            <a:off x="836612" y="26192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61947" y="3664622"/>
            <a:ext cx="10129589" cy="830997"/>
          </a:xfrm>
          <a:prstGeom prst="rect">
            <a:avLst/>
          </a:prstGeom>
        </p:spPr>
        <p:txBody>
          <a:bodyPr wrap="square">
            <a:spAutoFit/>
          </a:bodyPr>
          <a:lstStyle/>
          <a:p>
            <a:r>
              <a:rPr lang="en-US" sz="2400" b="1" dirty="0"/>
              <a:t>Complications: </a:t>
            </a:r>
            <a:r>
              <a:rPr lang="en-US" sz="2400" dirty="0"/>
              <a:t>When symptoms become severe or attack another part of your body</a:t>
            </a:r>
          </a:p>
        </p:txBody>
      </p:sp>
      <p:sp>
        <p:nvSpPr>
          <p:cNvPr id="33" name="Oval 32"/>
          <p:cNvSpPr/>
          <p:nvPr/>
        </p:nvSpPr>
        <p:spPr>
          <a:xfrm>
            <a:off x="836612" y="38404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3481" y="4807621"/>
            <a:ext cx="10048558" cy="830997"/>
          </a:xfrm>
          <a:prstGeom prst="rect">
            <a:avLst/>
          </a:prstGeom>
        </p:spPr>
        <p:txBody>
          <a:bodyPr wrap="square">
            <a:spAutoFit/>
          </a:bodyPr>
          <a:lstStyle/>
          <a:p>
            <a:r>
              <a:rPr lang="en-US" sz="2400" b="1" dirty="0"/>
              <a:t>Underlying Conditions: </a:t>
            </a:r>
            <a:r>
              <a:rPr lang="en-US" sz="2400" dirty="0"/>
              <a:t>Other sicknesses that a person has in their body like asthma or high blood pressure</a:t>
            </a:r>
          </a:p>
        </p:txBody>
      </p:sp>
      <p:sp>
        <p:nvSpPr>
          <p:cNvPr id="35" name="Oval 34"/>
          <p:cNvSpPr/>
          <p:nvPr/>
        </p:nvSpPr>
        <p:spPr>
          <a:xfrm>
            <a:off x="843627" y="499451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77006" y="2563323"/>
            <a:ext cx="9946606" cy="830997"/>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Healthcare-associated infections: </a:t>
            </a:r>
            <a:r>
              <a:rPr lang="en-US" sz="2400" dirty="0">
                <a:latin typeface="Calibri" panose="020F0502020204030204" pitchFamily="34" charset="0"/>
                <a:ea typeface="Calibri" panose="020F0502020204030204" pitchFamily="34" charset="0"/>
                <a:cs typeface="Times New Roman" panose="02020603050405020304" pitchFamily="18" charset="0"/>
              </a:rPr>
              <a:t>Infections that are spread inside of a hospital</a:t>
            </a:r>
            <a:r>
              <a:rPr lang="en-US"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105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P spid="3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663254"/>
          </a:xfrm>
        </p:spPr>
        <p:txBody>
          <a:bodyPr>
            <a:normAutofit/>
          </a:bodyPr>
          <a:lstStyle/>
          <a:p>
            <a:r>
              <a:rPr lang="en-US" dirty="0"/>
              <a:t>Matching</a:t>
            </a:r>
          </a:p>
        </p:txBody>
      </p:sp>
      <p:sp>
        <p:nvSpPr>
          <p:cNvPr id="25" name="Content Placeholder 4"/>
          <p:cNvSpPr>
            <a:spLocks noGrp="1"/>
          </p:cNvSpPr>
          <p:nvPr>
            <p:ph sz="half" idx="1"/>
          </p:nvPr>
        </p:nvSpPr>
        <p:spPr/>
        <p:txBody>
          <a:bodyPr>
            <a:normAutofit lnSpcReduction="10000"/>
          </a:bodyPr>
          <a:lstStyle/>
          <a:p>
            <a:endParaRPr lang="en-US" sz="3200" dirty="0"/>
          </a:p>
          <a:p>
            <a:endParaRPr lang="en-US" sz="3200" dirty="0"/>
          </a:p>
        </p:txBody>
      </p:sp>
      <p:sp>
        <p:nvSpPr>
          <p:cNvPr id="3" name="Content Placeholder 2"/>
          <p:cNvSpPr>
            <a:spLocks noGrp="1"/>
          </p:cNvSpPr>
          <p:nvPr>
            <p:ph sz="half" idx="2"/>
          </p:nvPr>
        </p:nvSpPr>
        <p:spPr/>
        <p:txBody>
          <a:bodyPr>
            <a:normAutofit lnSpcReduction="10000"/>
          </a:bodyPr>
          <a:lstStyle/>
          <a:p>
            <a:r>
              <a:rPr lang="en-US" dirty="0">
                <a:latin typeface="Calibri" panose="020F0502020204030204" pitchFamily="34" charset="0"/>
                <a:ea typeface="Calibri" panose="020F0502020204030204" pitchFamily="34" charset="0"/>
                <a:cs typeface="Times New Roman" panose="02020603050405020304" pitchFamily="18" charset="0"/>
              </a:rPr>
              <a:t>Infections that are spread inside of a hospital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t>Other sicknesses that a person has in their body like asthma or high blood pressure</a:t>
            </a:r>
          </a:p>
          <a:p>
            <a:r>
              <a:rPr lang="en-US" dirty="0"/>
              <a:t>When symptoms become severe or attack another part of your body</a:t>
            </a:r>
          </a:p>
          <a:p>
            <a:r>
              <a:rPr lang="en-US" dirty="0"/>
              <a:t>a concern that comes before others and is acted on first </a:t>
            </a:r>
          </a:p>
          <a:p>
            <a:endParaRPr lang="en-US" dirty="0"/>
          </a:p>
          <a:p>
            <a:endParaRPr lang="en-US" dirty="0"/>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825240"/>
            <a:ext cx="5018980" cy="461665"/>
          </a:xfrm>
          <a:prstGeom prst="rect">
            <a:avLst/>
          </a:prstGeom>
        </p:spPr>
        <p:txBody>
          <a:bodyPr wrap="square">
            <a:spAutoFit/>
          </a:bodyPr>
          <a:lstStyle/>
          <a:p>
            <a:r>
              <a:rPr lang="en-US" sz="2400" b="1" dirty="0"/>
              <a:t>Priority:</a:t>
            </a:r>
            <a:endParaRPr lang="en-US" sz="2400" dirty="0"/>
          </a:p>
        </p:txBody>
      </p:sp>
      <p:sp>
        <p:nvSpPr>
          <p:cNvPr id="31" name="Oval 30"/>
          <p:cNvSpPr/>
          <p:nvPr/>
        </p:nvSpPr>
        <p:spPr>
          <a:xfrm>
            <a:off x="836612" y="26192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61948" y="3664622"/>
            <a:ext cx="4830892" cy="461665"/>
          </a:xfrm>
          <a:prstGeom prst="rect">
            <a:avLst/>
          </a:prstGeom>
        </p:spPr>
        <p:txBody>
          <a:bodyPr wrap="square">
            <a:spAutoFit/>
          </a:bodyPr>
          <a:lstStyle/>
          <a:p>
            <a:r>
              <a:rPr lang="en-US" sz="2400" b="1" dirty="0"/>
              <a:t>Complications:</a:t>
            </a:r>
            <a:endParaRPr lang="en-US" sz="2400" dirty="0"/>
          </a:p>
        </p:txBody>
      </p:sp>
      <p:sp>
        <p:nvSpPr>
          <p:cNvPr id="33" name="Oval 32"/>
          <p:cNvSpPr/>
          <p:nvPr/>
        </p:nvSpPr>
        <p:spPr>
          <a:xfrm>
            <a:off x="836612" y="38404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13481" y="4807621"/>
            <a:ext cx="4652331" cy="461665"/>
          </a:xfrm>
          <a:prstGeom prst="rect">
            <a:avLst/>
          </a:prstGeom>
        </p:spPr>
        <p:txBody>
          <a:bodyPr wrap="square">
            <a:spAutoFit/>
          </a:bodyPr>
          <a:lstStyle/>
          <a:p>
            <a:r>
              <a:rPr lang="en-US" sz="2400" b="1" dirty="0"/>
              <a:t>Underlying Conditions:</a:t>
            </a:r>
            <a:endParaRPr lang="en-US" sz="2400" dirty="0"/>
          </a:p>
        </p:txBody>
      </p:sp>
      <p:sp>
        <p:nvSpPr>
          <p:cNvPr id="35" name="Oval 34"/>
          <p:cNvSpPr/>
          <p:nvPr/>
        </p:nvSpPr>
        <p:spPr>
          <a:xfrm>
            <a:off x="843627" y="499451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77006" y="2563323"/>
            <a:ext cx="4815833" cy="461665"/>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Healthcare-associated infections:</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80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641726"/>
            <a:ext cx="11353799" cy="9405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940594"/>
          </a:xfrm>
        </p:spPr>
        <p:txBody>
          <a:bodyPr>
            <a:normAutofit/>
          </a:bodyPr>
          <a:lstStyle/>
          <a:p>
            <a:r>
              <a:rPr lang="en-US" dirty="0"/>
              <a:t>What does Juanita find out about testing?</a:t>
            </a:r>
          </a:p>
        </p:txBody>
      </p:sp>
      <p:sp>
        <p:nvSpPr>
          <p:cNvPr id="5" name="Content Placeholder 4"/>
          <p:cNvSpPr>
            <a:spLocks noGrp="1"/>
          </p:cNvSpPr>
          <p:nvPr>
            <p:ph idx="1"/>
          </p:nvPr>
        </p:nvSpPr>
        <p:spPr>
          <a:xfrm>
            <a:off x="1293811" y="1719118"/>
            <a:ext cx="10609001" cy="6231666"/>
          </a:xfrm>
        </p:spPr>
        <p:txBody>
          <a:bodyPr/>
          <a:lstStyle/>
          <a:p>
            <a:pPr marL="0" indent="0">
              <a:buNone/>
            </a:pPr>
            <a:r>
              <a:rPr lang="en-US" sz="2800" dirty="0"/>
              <a:t>Juanita reads that you can only get tested if your Dr. sends you.</a:t>
            </a:r>
          </a:p>
          <a:p>
            <a:pPr marL="0" indent="0">
              <a:buNone/>
            </a:pPr>
            <a:endParaRPr lang="en-US" sz="2800" dirty="0"/>
          </a:p>
          <a:p>
            <a:pPr marL="0" indent="0">
              <a:buNone/>
            </a:pPr>
            <a:r>
              <a:rPr lang="en-US" sz="2800" dirty="0"/>
              <a:t>She also reads that getting testing doesn’t change what the treatment will be. She would still be at home unless her symptoms became severe</a:t>
            </a:r>
          </a:p>
          <a:p>
            <a:pPr marL="0" indent="0">
              <a:buNone/>
            </a:pPr>
            <a:endParaRPr lang="en-US" sz="2800" dirty="0"/>
          </a:p>
          <a:p>
            <a:pPr marL="0" indent="0">
              <a:buNone/>
            </a:pPr>
            <a:r>
              <a:rPr lang="en-US" sz="2800" dirty="0"/>
              <a:t>Testing is to protect health care workers when they care for patients with severe symptoms.</a:t>
            </a:r>
          </a:p>
          <a:p>
            <a:pPr marL="0" indent="0">
              <a:buNone/>
            </a:pPr>
            <a:endParaRPr lang="en-US" sz="2800" dirty="0"/>
          </a:p>
          <a:p>
            <a:pPr marL="0" indent="0">
              <a:buNone/>
            </a:pPr>
            <a:r>
              <a:rPr lang="en-US" sz="2800" dirty="0"/>
              <a:t>Testing can be helpful to know who should stay away from others but there aren’t enough tests to do that right now. </a:t>
            </a:r>
          </a:p>
          <a:p>
            <a:pPr marL="0" indent="0">
              <a:buNone/>
            </a:pPr>
            <a:endParaRPr lang="en-US" sz="2800" dirty="0"/>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
        <p:nvSpPr>
          <p:cNvPr id="7" name="Oval 6"/>
          <p:cNvSpPr/>
          <p:nvPr/>
        </p:nvSpPr>
        <p:spPr>
          <a:xfrm>
            <a:off x="941607" y="431809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55620" y="3011073"/>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27891" y="567603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9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22198</TotalTime>
  <Words>2150</Words>
  <Application>Microsoft Office PowerPoint</Application>
  <PresentationFormat>Custom</PresentationFormat>
  <Paragraphs>223</Paragraphs>
  <Slides>33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Times New Roman</vt:lpstr>
      <vt:lpstr>Office Theme</vt:lpstr>
      <vt:lpstr>PowerPoint Presentation</vt:lpstr>
      <vt:lpstr>Screening and Testing? Juanita’s Dilemma</vt:lpstr>
      <vt:lpstr>Some new medical words  (we can read them together)</vt:lpstr>
      <vt:lpstr>Matching </vt:lpstr>
      <vt:lpstr>This is what Juanita found on Bronson’s website: How does the word “or” convince her that she doesn’t need to call a care advisor?</vt:lpstr>
      <vt:lpstr>Juanita decides that since she already talked to her doctor she shouldn’t call a care advisor.</vt:lpstr>
      <vt:lpstr>Words from the Health Department</vt:lpstr>
      <vt:lpstr>Matching</vt:lpstr>
      <vt:lpstr>What does Juanita find out about testing?</vt:lpstr>
      <vt:lpstr>This is how Michigan decides who gets the tests:</vt:lpstr>
      <vt:lpstr>Screening and Testing? Juanita’s Dilemma</vt:lpstr>
      <vt:lpstr>Frank’s Dilemma</vt:lpstr>
      <vt:lpstr>The Guide Explains the Economic Stimulus Bill (called the Cares Act: Coronavirus Aid, Relief &amp; Economic Security Act).</vt:lpstr>
      <vt:lpstr>Juanita and Frank have to Learn some Legal Words</vt:lpstr>
      <vt:lpstr>Matching </vt:lpstr>
      <vt:lpstr>Other Legal Words</vt:lpstr>
      <vt:lpstr>Matching</vt:lpstr>
      <vt:lpstr>Frank and Juanita found  two parts of the law that could help them</vt:lpstr>
      <vt:lpstr>Direct Financial Assistance for Individuals:  Economic Impact Payment</vt:lpstr>
      <vt:lpstr>Numbers Practice (let’s read them together)</vt:lpstr>
      <vt:lpstr>Words and Numbers</vt:lpstr>
      <vt:lpstr>Math for the Stimulus Check</vt:lpstr>
      <vt:lpstr>Math for the Stimulus Check</vt:lpstr>
      <vt:lpstr>Problems? https://www.irs.gov/coronavirus/economic-impact-payments</vt:lpstr>
      <vt:lpstr>Juanita and Frank</vt:lpstr>
      <vt:lpstr>Enhanced Unemployment Insurance</vt:lpstr>
      <vt:lpstr>Applying for unemployment</vt:lpstr>
      <vt:lpstr>When to Apply for Michigan Unemployment</vt:lpstr>
      <vt:lpstr>Juanita and Frank</vt:lpstr>
      <vt:lpstr>PowerPoint Presentation</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dc:creator>
  <cp:lastModifiedBy>Heather Surrency</cp:lastModifiedBy>
  <cp:revision>721</cp:revision>
  <cp:lastPrinted>2020-03-04T16:14:37Z</cp:lastPrinted>
  <dcterms:created xsi:type="dcterms:W3CDTF">2015-04-27T14:15:46Z</dcterms:created>
  <dcterms:modified xsi:type="dcterms:W3CDTF">2020-05-05T18:02:15Z</dcterms:modified>
</cp:coreProperties>
</file>